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20A4735-3E7C-4C2A-B784-F73E66EA41C4}" type="datetimeFigureOut">
              <a:rPr lang="ru-RU" smtClean="0"/>
              <a:pPr/>
              <a:t>12.11.2020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BE4E46-F19C-4E21-B97F-F596D2B06A1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20A4735-3E7C-4C2A-B784-F73E66EA41C4}" type="datetimeFigureOut">
              <a:rPr lang="ru-RU" smtClean="0"/>
              <a:pPr/>
              <a:t>12.11.2020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BE4E46-F19C-4E21-B97F-F596D2B06A1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20A4735-3E7C-4C2A-B784-F73E66EA41C4}" type="datetimeFigureOut">
              <a:rPr lang="ru-RU" smtClean="0"/>
              <a:pPr/>
              <a:t>12.11.2020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BE4E46-F19C-4E21-B97F-F596D2B06A1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20A4735-3E7C-4C2A-B784-F73E66EA41C4}" type="datetimeFigureOut">
              <a:rPr lang="ru-RU" smtClean="0"/>
              <a:pPr/>
              <a:t>12.11.2020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BE4E46-F19C-4E21-B97F-F596D2B06A1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20A4735-3E7C-4C2A-B784-F73E66EA41C4}" type="datetimeFigureOut">
              <a:rPr lang="ru-RU" smtClean="0"/>
              <a:pPr/>
              <a:t>12.11.2020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BE4E46-F19C-4E21-B97F-F596D2B06A1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20A4735-3E7C-4C2A-B784-F73E66EA41C4}" type="datetimeFigureOut">
              <a:rPr lang="ru-RU" smtClean="0"/>
              <a:pPr/>
              <a:t>12.11.2020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CBE4E46-F19C-4E21-B97F-F596D2B06A1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20A4735-3E7C-4C2A-B784-F73E66EA41C4}" type="datetimeFigureOut">
              <a:rPr lang="ru-RU" smtClean="0"/>
              <a:pPr/>
              <a:t>12.11.2020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CBE4E46-F19C-4E21-B97F-F596D2B06A1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20A4735-3E7C-4C2A-B784-F73E66EA41C4}" type="datetimeFigureOut">
              <a:rPr lang="ru-RU" smtClean="0"/>
              <a:pPr/>
              <a:t>12.11.2020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CBE4E46-F19C-4E21-B97F-F596D2B06A1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20A4735-3E7C-4C2A-B784-F73E66EA41C4}" type="datetimeFigureOut">
              <a:rPr lang="ru-RU" smtClean="0"/>
              <a:pPr/>
              <a:t>12.11.2020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CBE4E46-F19C-4E21-B97F-F596D2B06A1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20A4735-3E7C-4C2A-B784-F73E66EA41C4}" type="datetimeFigureOut">
              <a:rPr lang="ru-RU" smtClean="0"/>
              <a:pPr/>
              <a:t>12.11.2020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CBE4E46-F19C-4E21-B97F-F596D2B06A1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20A4735-3E7C-4C2A-B784-F73E66EA41C4}" type="datetimeFigureOut">
              <a:rPr lang="ru-RU" smtClean="0"/>
              <a:pPr/>
              <a:t>12.11.2020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CBE4E46-F19C-4E21-B97F-F596D2B06A1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0A4735-3E7C-4C2A-B784-F73E66EA41C4}" type="datetimeFigureOut">
              <a:rPr lang="ru-RU" smtClean="0"/>
              <a:pPr/>
              <a:t>12.11.2020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BE4E46-F19C-4E21-B97F-F596D2B06A1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4338" name="Picture 2" descr="https://thumbs.dreamstime.com/z/green-leaves-background-15606538.jpg"/>
          <p:cNvPicPr>
            <a:picLocks noChangeAspect="1" noChangeArrowheads="1"/>
          </p:cNvPicPr>
          <p:nvPr/>
        </p:nvPicPr>
        <p:blipFill>
          <a:blip r:embed="rId2" cstate="print"/>
          <a:srcRect b="9725"/>
          <a:stretch>
            <a:fillRect/>
          </a:stretch>
        </p:blipFill>
        <p:spPr bwMode="auto">
          <a:xfrm>
            <a:off x="6837" y="0"/>
            <a:ext cx="9137163" cy="6858000"/>
          </a:xfrm>
          <a:prstGeom prst="rect">
            <a:avLst/>
          </a:prstGeom>
          <a:noFill/>
        </p:spPr>
      </p:pic>
      <p:sp>
        <p:nvSpPr>
          <p:cNvPr id="5" name="Заголовок 1"/>
          <p:cNvSpPr txBox="1">
            <a:spLocks/>
          </p:cNvSpPr>
          <p:nvPr/>
        </p:nvSpPr>
        <p:spPr>
          <a:xfrm>
            <a:off x="928662" y="1571612"/>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44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a:t>
            </a:r>
            <a:r>
              <a:rPr lang="kk-KZ" sz="4400" b="1" dirty="0" smtClean="0">
                <a:solidFill>
                  <a:srgbClr val="FF0000"/>
                </a:solidFill>
                <a:latin typeface="Times New Roman" pitchFamily="18" charset="0"/>
                <a:ea typeface="+mj-ea"/>
                <a:cs typeface="Times New Roman" pitchFamily="18" charset="0"/>
              </a:rPr>
              <a:t>КӨГАЛДАНҒАН</a:t>
            </a:r>
            <a:r>
              <a:rPr kumimoji="0" lang="kk-KZ" sz="44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 </a:t>
            </a:r>
            <a:r>
              <a:rPr kumimoji="0" lang="kk-KZ" sz="44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КӨШЕ” </a:t>
            </a:r>
            <a:br>
              <a:rPr kumimoji="0" lang="kk-KZ" sz="44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br>
            <a:r>
              <a:rPr kumimoji="0" lang="kk-KZ" sz="4400" b="1" i="0" u="none" strike="noStrike" kern="1200" cap="none" spc="0" normalizeH="0" baseline="0" noProof="0" dirty="0" smtClean="0">
                <a:ln>
                  <a:noFill/>
                </a:ln>
                <a:solidFill>
                  <a:srgbClr val="002060"/>
                </a:solidFill>
                <a:effectLst/>
                <a:uLnTx/>
                <a:uFillTx/>
                <a:latin typeface="Times New Roman" pitchFamily="18" charset="0"/>
                <a:ea typeface="+mj-ea"/>
                <a:cs typeface="Times New Roman" pitchFamily="18" charset="0"/>
              </a:rPr>
              <a:t>жобасы</a:t>
            </a:r>
            <a:endParaRPr kumimoji="0" lang="ru-RU" sz="4400" b="1" i="0" u="none" strike="noStrike" kern="1200" cap="none" spc="0" normalizeH="0" baseline="0" noProof="0" dirty="0" smtClean="0">
              <a:ln>
                <a:noFill/>
              </a:ln>
              <a:solidFill>
                <a:srgbClr val="002060"/>
              </a:solidFill>
              <a:effectLst/>
              <a:uLnTx/>
              <a:uFillTx/>
              <a:latin typeface="Times New Roman" pitchFamily="18" charset="0"/>
              <a:ea typeface="+mj-ea"/>
              <a:cs typeface="Times New Roman" pitchFamily="18" charset="0"/>
            </a:endParaRPr>
          </a:p>
        </p:txBody>
      </p:sp>
      <p:pic>
        <p:nvPicPr>
          <p:cNvPr id="6" name="Picture 2" descr="https://bel.cultreg.ru/uploads/2bad63a57ceab0eef69ae68b5d5591d0.jpeg"/>
          <p:cNvPicPr>
            <a:picLocks noChangeAspect="1" noChangeArrowheads="1"/>
          </p:cNvPicPr>
          <p:nvPr/>
        </p:nvPicPr>
        <p:blipFill>
          <a:blip r:embed="rId3" cstate="print"/>
          <a:srcRect/>
          <a:stretch>
            <a:fillRect/>
          </a:stretch>
        </p:blipFill>
        <p:spPr bwMode="auto">
          <a:xfrm>
            <a:off x="2500298" y="3143248"/>
            <a:ext cx="4714908" cy="265036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картинка8"/>
          <p:cNvPicPr>
            <a:picLocks noChangeAspect="1" noChangeArrowheads="1"/>
          </p:cNvPicPr>
          <p:nvPr/>
        </p:nvPicPr>
        <p:blipFill>
          <a:blip r:embed="rId2" cstate="print"/>
          <a:srcRect/>
          <a:stretch>
            <a:fillRect/>
          </a:stretch>
        </p:blipFill>
        <p:spPr bwMode="auto">
          <a:xfrm>
            <a:off x="1285852" y="4786322"/>
            <a:ext cx="3314723" cy="2071702"/>
          </a:xfrm>
          <a:prstGeom prst="rect">
            <a:avLst/>
          </a:prstGeom>
          <a:noFill/>
          <a:ln w="9525">
            <a:noFill/>
            <a:miter lim="800000"/>
            <a:headEnd/>
            <a:tailEnd/>
          </a:ln>
        </p:spPr>
      </p:pic>
      <p:pic>
        <p:nvPicPr>
          <p:cNvPr id="22531" name="Picture 3" descr="картинка11"/>
          <p:cNvPicPr>
            <a:picLocks noChangeAspect="1" noChangeArrowheads="1"/>
          </p:cNvPicPr>
          <p:nvPr/>
        </p:nvPicPr>
        <p:blipFill>
          <a:blip r:embed="rId3" cstate="print"/>
          <a:srcRect/>
          <a:stretch>
            <a:fillRect/>
          </a:stretch>
        </p:blipFill>
        <p:spPr bwMode="auto">
          <a:xfrm>
            <a:off x="285720" y="571480"/>
            <a:ext cx="2702961" cy="2030416"/>
          </a:xfrm>
          <a:prstGeom prst="rect">
            <a:avLst/>
          </a:prstGeom>
          <a:noFill/>
          <a:ln w="9525">
            <a:noFill/>
            <a:miter lim="800000"/>
            <a:headEnd/>
            <a:tailEnd/>
          </a:ln>
        </p:spPr>
      </p:pic>
      <p:pic>
        <p:nvPicPr>
          <p:cNvPr id="22532" name="Picture 4" descr="картинка7"/>
          <p:cNvPicPr>
            <a:picLocks noChangeAspect="1" noChangeArrowheads="1"/>
          </p:cNvPicPr>
          <p:nvPr/>
        </p:nvPicPr>
        <p:blipFill>
          <a:blip r:embed="rId4" cstate="print"/>
          <a:srcRect/>
          <a:stretch>
            <a:fillRect/>
          </a:stretch>
        </p:blipFill>
        <p:spPr bwMode="auto">
          <a:xfrm>
            <a:off x="2643174" y="2714620"/>
            <a:ext cx="2871770" cy="2156374"/>
          </a:xfrm>
          <a:prstGeom prst="rect">
            <a:avLst/>
          </a:prstGeom>
          <a:noFill/>
          <a:ln w="9525">
            <a:noFill/>
            <a:miter lim="800000"/>
            <a:headEnd/>
            <a:tailEnd/>
          </a:ln>
        </p:spPr>
      </p:pic>
      <p:pic>
        <p:nvPicPr>
          <p:cNvPr id="22533" name="Picture 5" descr="картинка 13"/>
          <p:cNvPicPr>
            <a:picLocks noChangeAspect="1" noChangeArrowheads="1"/>
          </p:cNvPicPr>
          <p:nvPr/>
        </p:nvPicPr>
        <p:blipFill>
          <a:blip r:embed="rId5" cstate="print"/>
          <a:srcRect/>
          <a:stretch>
            <a:fillRect/>
          </a:stretch>
        </p:blipFill>
        <p:spPr bwMode="auto">
          <a:xfrm>
            <a:off x="6000760" y="571480"/>
            <a:ext cx="2663998" cy="2000264"/>
          </a:xfrm>
          <a:prstGeom prst="rect">
            <a:avLst/>
          </a:prstGeom>
          <a:noFill/>
          <a:ln w="9525">
            <a:noFill/>
            <a:miter lim="800000"/>
            <a:headEnd/>
            <a:tailEnd/>
          </a:ln>
        </p:spPr>
      </p:pic>
      <p:pic>
        <p:nvPicPr>
          <p:cNvPr id="22534" name="Picture 6" descr="картинка10"/>
          <p:cNvPicPr>
            <a:picLocks noChangeAspect="1" noChangeArrowheads="1"/>
          </p:cNvPicPr>
          <p:nvPr/>
        </p:nvPicPr>
        <p:blipFill>
          <a:blip r:embed="rId6" cstate="print"/>
          <a:srcRect/>
          <a:stretch>
            <a:fillRect/>
          </a:stretch>
        </p:blipFill>
        <p:spPr bwMode="auto">
          <a:xfrm>
            <a:off x="6143636" y="2786058"/>
            <a:ext cx="2598738" cy="3886200"/>
          </a:xfrm>
          <a:prstGeom prst="rect">
            <a:avLst/>
          </a:prstGeom>
          <a:noFill/>
          <a:ln w="9525">
            <a:noFill/>
            <a:miter lim="800000"/>
            <a:headEnd/>
            <a:tailEnd/>
          </a:ln>
        </p:spPr>
      </p:pic>
      <p:pic>
        <p:nvPicPr>
          <p:cNvPr id="22535" name="Picture 7" descr="картинка9"/>
          <p:cNvPicPr>
            <a:picLocks noChangeAspect="1" noChangeArrowheads="1"/>
          </p:cNvPicPr>
          <p:nvPr/>
        </p:nvPicPr>
        <p:blipFill>
          <a:blip r:embed="rId7" cstate="print"/>
          <a:srcRect/>
          <a:stretch>
            <a:fillRect/>
          </a:stretch>
        </p:blipFill>
        <p:spPr bwMode="auto">
          <a:xfrm>
            <a:off x="428596" y="2714620"/>
            <a:ext cx="1895741" cy="2386002"/>
          </a:xfrm>
          <a:prstGeom prst="rect">
            <a:avLst/>
          </a:prstGeom>
          <a:noFill/>
          <a:ln w="9525">
            <a:noFill/>
            <a:miter lim="800000"/>
            <a:headEnd/>
            <a:tailEnd/>
          </a:ln>
        </p:spPr>
      </p:pic>
      <p:pic>
        <p:nvPicPr>
          <p:cNvPr id="22536" name="Picture 8" descr="картинка12"/>
          <p:cNvPicPr>
            <a:picLocks noChangeAspect="1" noChangeArrowheads="1"/>
          </p:cNvPicPr>
          <p:nvPr/>
        </p:nvPicPr>
        <p:blipFill>
          <a:blip r:embed="rId8" cstate="print"/>
          <a:srcRect/>
          <a:stretch>
            <a:fillRect/>
          </a:stretch>
        </p:blipFill>
        <p:spPr bwMode="auto">
          <a:xfrm>
            <a:off x="3214678" y="571480"/>
            <a:ext cx="2628880" cy="197470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smtClean="0">
                <a:solidFill>
                  <a:srgbClr val="C00000"/>
                </a:solidFill>
                <a:latin typeface="Times New Roman" pitchFamily="18" charset="0"/>
                <a:cs typeface="Times New Roman" pitchFamily="18" charset="0"/>
              </a:rPr>
              <a:t>Қорытынды</a:t>
            </a:r>
            <a:endParaRPr lang="ru-RU" b="1" dirty="0">
              <a:solidFill>
                <a:srgbClr val="C00000"/>
              </a:solidFill>
              <a:latin typeface="Times New Roman" pitchFamily="18" charset="0"/>
              <a:cs typeface="Times New Roman" pitchFamily="18" charset="0"/>
            </a:endParaRPr>
          </a:p>
        </p:txBody>
      </p:sp>
      <p:sp>
        <p:nvSpPr>
          <p:cNvPr id="4" name="TextBox 3"/>
          <p:cNvSpPr txBox="1"/>
          <p:nvPr/>
        </p:nvSpPr>
        <p:spPr>
          <a:xfrm>
            <a:off x="571472" y="1196752"/>
            <a:ext cx="8286808" cy="5792857"/>
          </a:xfrm>
          <a:prstGeom prst="rect">
            <a:avLst/>
          </a:prstGeom>
          <a:noFill/>
        </p:spPr>
        <p:txBody>
          <a:bodyPr wrap="square" rtlCol="0">
            <a:spAutoFit/>
          </a:bodyPr>
          <a:lstStyle/>
          <a:p>
            <a:r>
              <a:rPr lang="kk-KZ" sz="2000" b="1" dirty="0">
                <a:solidFill>
                  <a:srgbClr val="002060"/>
                </a:solidFill>
                <a:latin typeface="Times New Roman" pitchFamily="18" charset="0"/>
                <a:cs typeface="Times New Roman" pitchFamily="18" charset="0"/>
              </a:rPr>
              <a:t> </a:t>
            </a:r>
            <a:r>
              <a:rPr lang="kk-KZ" sz="2000" b="1" dirty="0" smtClean="0">
                <a:solidFill>
                  <a:srgbClr val="00B050"/>
                </a:solidFill>
                <a:latin typeface="Times New Roman" pitchFamily="18" charset="0"/>
                <a:cs typeface="Times New Roman" pitchFamily="18" charset="0"/>
              </a:rPr>
              <a:t>    </a:t>
            </a:r>
            <a:r>
              <a:rPr lang="kk-KZ" sz="2000" b="1" dirty="0" smtClean="0">
                <a:solidFill>
                  <a:srgbClr val="00B050"/>
                </a:solidFill>
                <a:latin typeface="Times New Roman" pitchFamily="18" charset="0"/>
                <a:cs typeface="Times New Roman" pitchFamily="18" charset="0"/>
              </a:rPr>
              <a:t>«</a:t>
            </a:r>
            <a:r>
              <a:rPr lang="kk-KZ" sz="2000" b="1" dirty="0" smtClean="0">
                <a:solidFill>
                  <a:srgbClr val="00B050"/>
                </a:solidFill>
                <a:latin typeface="Times New Roman" pitchFamily="18" charset="0"/>
                <a:cs typeface="Times New Roman" pitchFamily="18" charset="0"/>
              </a:rPr>
              <a:t>Көгалданған</a:t>
            </a:r>
            <a:r>
              <a:rPr lang="kk-KZ" sz="2000" b="1" dirty="0" smtClean="0">
                <a:solidFill>
                  <a:srgbClr val="00B050"/>
                </a:solidFill>
                <a:latin typeface="Times New Roman" pitchFamily="18" charset="0"/>
                <a:cs typeface="Times New Roman" pitchFamily="18" charset="0"/>
              </a:rPr>
              <a:t> </a:t>
            </a:r>
            <a:r>
              <a:rPr lang="kk-KZ" sz="2000" b="1" dirty="0">
                <a:solidFill>
                  <a:srgbClr val="00B050"/>
                </a:solidFill>
                <a:latin typeface="Times New Roman" pitchFamily="18" charset="0"/>
                <a:cs typeface="Times New Roman" pitchFamily="18" charset="0"/>
              </a:rPr>
              <a:t>көше»  </a:t>
            </a:r>
            <a:r>
              <a:rPr lang="kk-KZ" sz="2000" b="1" dirty="0">
                <a:solidFill>
                  <a:srgbClr val="002060"/>
                </a:solidFill>
                <a:latin typeface="Times New Roman" pitchFamily="18" charset="0"/>
                <a:cs typeface="Times New Roman" pitchFamily="18" charset="0"/>
              </a:rPr>
              <a:t>ұлттық экономиканың баюымен қатар, ЖҰӨ өсу қарқынын жылдамдатады. Ол кедейшілікті жою мен экологиялық ресурстарды сақтау арасындағы байланысты орнатады. Экологиялық экономика жаңа жұмыс орындарының құрылуына ықпал етеді. Мұндай қоғамда жаппай өндіру болмайды және табиғи ресурстардың орнына «Жасыл Нано» технологиясы қолданылады.</a:t>
            </a:r>
            <a:endParaRPr lang="ru-RU" sz="2000" b="1" dirty="0">
              <a:solidFill>
                <a:srgbClr val="002060"/>
              </a:solidFill>
              <a:latin typeface="Times New Roman" pitchFamily="18" charset="0"/>
              <a:cs typeface="Times New Roman" pitchFamily="18" charset="0"/>
            </a:endParaRPr>
          </a:p>
          <a:p>
            <a:r>
              <a:rPr lang="kk-KZ" sz="2000" b="1" dirty="0">
                <a:solidFill>
                  <a:srgbClr val="002060"/>
                </a:solidFill>
                <a:latin typeface="Times New Roman" pitchFamily="18" charset="0"/>
                <a:cs typeface="Times New Roman" pitchFamily="18" charset="0"/>
              </a:rPr>
              <a:t>Мемлекетіміздің алтын капиталы саналатын адам денсаулығын жақсарту, әсіресе жас ұрпақтың тәнінде ақау,жанында кірбің юолдырмау мәселесі, ел болғалы бері </a:t>
            </a:r>
            <a:r>
              <a:rPr lang="kk-KZ" sz="2000" b="1" dirty="0" smtClean="0">
                <a:solidFill>
                  <a:srgbClr val="002060"/>
                </a:solidFill>
                <a:latin typeface="Times New Roman" pitchFamily="18" charset="0"/>
                <a:cs typeface="Times New Roman" pitchFamily="18" charset="0"/>
              </a:rPr>
              <a:t> </a:t>
            </a:r>
            <a:r>
              <a:rPr lang="kk-KZ" sz="2000" b="1" dirty="0">
                <a:solidFill>
                  <a:srgbClr val="002060"/>
                </a:solidFill>
                <a:latin typeface="Times New Roman" pitchFamily="18" charset="0"/>
                <a:cs typeface="Times New Roman" pitchFamily="18" charset="0"/>
              </a:rPr>
              <a:t>Нұрсұлтан Әбішұлы Назарбаевтың айтып келе жатқан табанды тапсырмасы екендігін атап өткім келеді.</a:t>
            </a:r>
            <a:endParaRPr lang="ru-RU" sz="2000" b="1" dirty="0">
              <a:solidFill>
                <a:srgbClr val="002060"/>
              </a:solidFill>
              <a:latin typeface="Times New Roman" pitchFamily="18" charset="0"/>
              <a:cs typeface="Times New Roman" pitchFamily="18" charset="0"/>
            </a:endParaRPr>
          </a:p>
          <a:p>
            <a:r>
              <a:rPr lang="kk-KZ" sz="2000" b="1" dirty="0">
                <a:solidFill>
                  <a:srgbClr val="002060"/>
                </a:solidFill>
                <a:latin typeface="Times New Roman" pitchFamily="18" charset="0"/>
                <a:cs typeface="Times New Roman" pitchFamily="18" charset="0"/>
              </a:rPr>
              <a:t>Бұл туралы Мемлекет басшысы «Қазақстан-2050» стратегиясында: «Біз экологияғабаса назар аудара отырып, ұлттық юәсекеге қабілетті брендтер құруға тиіспіз. Нәтижесінде мен агроөнеркәсіптік кешенің алдына-экологиялық таза өндіріс саласындағы жаһандық ойыншы болуы міндетін қоямын» деді. Сондықтан бәріміз бірге жұмылып, елдің көркейіп дамуына өз үлесімізді қосайық!!!</a:t>
            </a:r>
            <a:endParaRPr lang="ru-RU" sz="2000" b="1" dirty="0">
              <a:solidFill>
                <a:srgbClr val="002060"/>
              </a:solidFill>
              <a:latin typeface="Times New Roman" pitchFamily="18" charset="0"/>
              <a:cs typeface="Times New Roman" pitchFamily="18" charset="0"/>
            </a:endParaRPr>
          </a:p>
        </p:txBody>
      </p:sp>
      <p:pic>
        <p:nvPicPr>
          <p:cNvPr id="5" name="Picture 2" descr="https://thumbs.dreamstime.com/z/green-leaves-background-15606538.jpg"/>
          <p:cNvPicPr>
            <a:picLocks noChangeAspect="1" noChangeArrowheads="1"/>
          </p:cNvPicPr>
          <p:nvPr/>
        </p:nvPicPr>
        <p:blipFill>
          <a:blip r:embed="rId2" cstate="print"/>
          <a:srcRect b="80253"/>
          <a:stretch>
            <a:fillRect/>
          </a:stretch>
        </p:blipFill>
        <p:spPr bwMode="auto">
          <a:xfrm>
            <a:off x="0" y="0"/>
            <a:ext cx="3279279" cy="428604"/>
          </a:xfrm>
          <a:prstGeom prst="rect">
            <a:avLst/>
          </a:prstGeom>
          <a:noFill/>
        </p:spPr>
      </p:pic>
      <p:pic>
        <p:nvPicPr>
          <p:cNvPr id="6" name="Picture 2" descr="https://thumbs.dreamstime.com/z/green-leaves-background-15606538.jpg"/>
          <p:cNvPicPr>
            <a:picLocks noChangeAspect="1" noChangeArrowheads="1"/>
          </p:cNvPicPr>
          <p:nvPr/>
        </p:nvPicPr>
        <p:blipFill>
          <a:blip r:embed="rId2" cstate="print"/>
          <a:srcRect r="21576" b="80253"/>
          <a:stretch>
            <a:fillRect/>
          </a:stretch>
        </p:blipFill>
        <p:spPr bwMode="auto">
          <a:xfrm>
            <a:off x="6572264" y="0"/>
            <a:ext cx="2571736" cy="428604"/>
          </a:xfrm>
          <a:prstGeom prst="rect">
            <a:avLst/>
          </a:prstGeom>
          <a:noFill/>
        </p:spPr>
      </p:pic>
      <p:pic>
        <p:nvPicPr>
          <p:cNvPr id="7" name="Picture 2" descr="https://thumbs.dreamstime.com/z/green-leaves-background-15606538.jpg"/>
          <p:cNvPicPr>
            <a:picLocks noChangeAspect="1" noChangeArrowheads="1"/>
          </p:cNvPicPr>
          <p:nvPr/>
        </p:nvPicPr>
        <p:blipFill>
          <a:blip r:embed="rId2" cstate="print"/>
          <a:srcRect b="80253"/>
          <a:stretch>
            <a:fillRect/>
          </a:stretch>
        </p:blipFill>
        <p:spPr bwMode="auto">
          <a:xfrm>
            <a:off x="3286116" y="0"/>
            <a:ext cx="3279279" cy="42860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thumbs.dreamstime.com/z/green-leaves-background-15606538.jpg"/>
          <p:cNvPicPr>
            <a:picLocks noChangeAspect="1" noChangeArrowheads="1"/>
          </p:cNvPicPr>
          <p:nvPr/>
        </p:nvPicPr>
        <p:blipFill>
          <a:blip r:embed="rId2" cstate="print"/>
          <a:srcRect b="80253"/>
          <a:stretch>
            <a:fillRect/>
          </a:stretch>
        </p:blipFill>
        <p:spPr bwMode="auto">
          <a:xfrm>
            <a:off x="6837" y="0"/>
            <a:ext cx="3279279" cy="428604"/>
          </a:xfrm>
          <a:prstGeom prst="rect">
            <a:avLst/>
          </a:prstGeom>
          <a:noFill/>
        </p:spPr>
      </p:pic>
      <p:pic>
        <p:nvPicPr>
          <p:cNvPr id="7" name="Picture 2" descr="https://thumbs.dreamstime.com/z/green-leaves-background-15606538.jpg"/>
          <p:cNvPicPr>
            <a:picLocks noChangeAspect="1" noChangeArrowheads="1"/>
          </p:cNvPicPr>
          <p:nvPr/>
        </p:nvPicPr>
        <p:blipFill>
          <a:blip r:embed="rId2" cstate="print"/>
          <a:srcRect r="21576" b="80253"/>
          <a:stretch>
            <a:fillRect/>
          </a:stretch>
        </p:blipFill>
        <p:spPr bwMode="auto">
          <a:xfrm>
            <a:off x="6572264" y="0"/>
            <a:ext cx="2571736" cy="428604"/>
          </a:xfrm>
          <a:prstGeom prst="rect">
            <a:avLst/>
          </a:prstGeom>
          <a:noFill/>
        </p:spPr>
      </p:pic>
      <p:pic>
        <p:nvPicPr>
          <p:cNvPr id="8" name="Picture 2" descr="https://thumbs.dreamstime.com/z/green-leaves-background-15606538.jpg"/>
          <p:cNvPicPr>
            <a:picLocks noChangeAspect="1" noChangeArrowheads="1"/>
          </p:cNvPicPr>
          <p:nvPr/>
        </p:nvPicPr>
        <p:blipFill>
          <a:blip r:embed="rId2" cstate="print"/>
          <a:srcRect b="80253"/>
          <a:stretch>
            <a:fillRect/>
          </a:stretch>
        </p:blipFill>
        <p:spPr bwMode="auto">
          <a:xfrm>
            <a:off x="3286116" y="0"/>
            <a:ext cx="3279279" cy="428604"/>
          </a:xfrm>
          <a:prstGeom prst="rect">
            <a:avLst/>
          </a:prstGeom>
          <a:noFill/>
        </p:spPr>
      </p:pic>
      <p:pic>
        <p:nvPicPr>
          <p:cNvPr id="11267" name="Picture 3"/>
          <p:cNvPicPr>
            <a:picLocks noChangeAspect="1" noChangeArrowheads="1"/>
          </p:cNvPicPr>
          <p:nvPr/>
        </p:nvPicPr>
        <p:blipFill>
          <a:blip r:embed="rId3" cstate="print"/>
          <a:srcRect l="18118" t="35156" r="64312" b="42383"/>
          <a:stretch>
            <a:fillRect/>
          </a:stretch>
        </p:blipFill>
        <p:spPr bwMode="auto">
          <a:xfrm>
            <a:off x="785786" y="785794"/>
            <a:ext cx="3975680" cy="2857520"/>
          </a:xfrm>
          <a:prstGeom prst="rect">
            <a:avLst/>
          </a:prstGeom>
          <a:noFill/>
          <a:ln w="9525">
            <a:noFill/>
            <a:miter lim="800000"/>
            <a:headEnd/>
            <a:tailEnd/>
          </a:ln>
          <a:effectLst/>
        </p:spPr>
      </p:pic>
      <p:sp>
        <p:nvSpPr>
          <p:cNvPr id="11" name="TextBox 10"/>
          <p:cNvSpPr txBox="1"/>
          <p:nvPr/>
        </p:nvSpPr>
        <p:spPr>
          <a:xfrm>
            <a:off x="714348" y="3786190"/>
            <a:ext cx="7929618" cy="2308324"/>
          </a:xfrm>
          <a:prstGeom prst="rect">
            <a:avLst/>
          </a:prstGeom>
          <a:noFill/>
        </p:spPr>
        <p:txBody>
          <a:bodyPr wrap="square" rtlCol="0">
            <a:spAutoFit/>
          </a:bodyPr>
          <a:lstStyle/>
          <a:p>
            <a:r>
              <a:rPr lang="kk-KZ" sz="2400" b="1" i="1" dirty="0" smtClean="0">
                <a:solidFill>
                  <a:srgbClr val="002060"/>
                </a:solidFill>
                <a:latin typeface="Times New Roman" pitchFamily="18" charset="0"/>
                <a:cs typeface="Times New Roman" pitchFamily="18" charset="0"/>
              </a:rPr>
              <a:t>    Біз </a:t>
            </a:r>
            <a:r>
              <a:rPr lang="kk-KZ" sz="2400" b="1" i="1" dirty="0" smtClean="0">
                <a:solidFill>
                  <a:srgbClr val="002060"/>
                </a:solidFill>
                <a:latin typeface="Times New Roman" pitchFamily="18" charset="0"/>
                <a:cs typeface="Times New Roman" pitchFamily="18" charset="0"/>
              </a:rPr>
              <a:t>экологияға баса </a:t>
            </a:r>
            <a:r>
              <a:rPr lang="kk-KZ" sz="2400" b="1" i="1" dirty="0">
                <a:solidFill>
                  <a:srgbClr val="002060"/>
                </a:solidFill>
                <a:latin typeface="Times New Roman" pitchFamily="18" charset="0"/>
                <a:cs typeface="Times New Roman" pitchFamily="18" charset="0"/>
              </a:rPr>
              <a:t>назар аудара отырып, ұлттық </a:t>
            </a:r>
            <a:r>
              <a:rPr lang="kk-KZ" sz="2400" b="1" i="1" dirty="0" smtClean="0">
                <a:solidFill>
                  <a:srgbClr val="002060"/>
                </a:solidFill>
                <a:latin typeface="Times New Roman" pitchFamily="18" charset="0"/>
                <a:cs typeface="Times New Roman" pitchFamily="18" charset="0"/>
              </a:rPr>
              <a:t>бәсекеге </a:t>
            </a:r>
            <a:r>
              <a:rPr lang="kk-KZ" sz="2400" b="1" i="1" dirty="0">
                <a:solidFill>
                  <a:srgbClr val="002060"/>
                </a:solidFill>
                <a:latin typeface="Times New Roman" pitchFamily="18" charset="0"/>
                <a:cs typeface="Times New Roman" pitchFamily="18" charset="0"/>
              </a:rPr>
              <a:t>қабілетті брендтер құруға тиіспіз. Нәтижесінде мен агроөнеркәсіптік </a:t>
            </a:r>
            <a:r>
              <a:rPr lang="kk-KZ" sz="2400" b="1" i="1" dirty="0" smtClean="0">
                <a:solidFill>
                  <a:srgbClr val="002060"/>
                </a:solidFill>
                <a:latin typeface="Times New Roman" pitchFamily="18" charset="0"/>
                <a:cs typeface="Times New Roman" pitchFamily="18" charset="0"/>
              </a:rPr>
              <a:t>кешеннің </a:t>
            </a:r>
            <a:r>
              <a:rPr lang="kk-KZ" sz="2400" b="1" i="1" dirty="0">
                <a:solidFill>
                  <a:srgbClr val="002060"/>
                </a:solidFill>
                <a:latin typeface="Times New Roman" pitchFamily="18" charset="0"/>
                <a:cs typeface="Times New Roman" pitchFamily="18" charset="0"/>
              </a:rPr>
              <a:t>алдына-экологиялық таза өндіріс саласындағы жаһандық ойыншы болуы міндетін </a:t>
            </a:r>
            <a:r>
              <a:rPr lang="kk-KZ" sz="2400" b="1" i="1" dirty="0" smtClean="0">
                <a:solidFill>
                  <a:srgbClr val="002060"/>
                </a:solidFill>
                <a:latin typeface="Times New Roman" pitchFamily="18" charset="0"/>
                <a:cs typeface="Times New Roman" pitchFamily="18" charset="0"/>
              </a:rPr>
              <a:t>қоямын.</a:t>
            </a:r>
          </a:p>
          <a:p>
            <a:r>
              <a:rPr lang="kk-KZ" sz="2400" b="1" i="1" dirty="0">
                <a:solidFill>
                  <a:srgbClr val="002060"/>
                </a:solidFill>
                <a:latin typeface="Times New Roman" pitchFamily="18" charset="0"/>
                <a:cs typeface="Times New Roman" pitchFamily="18" charset="0"/>
              </a:rPr>
              <a:t> </a:t>
            </a:r>
            <a:r>
              <a:rPr lang="kk-KZ" sz="2400" b="1" i="1" dirty="0" smtClean="0">
                <a:solidFill>
                  <a:srgbClr val="002060"/>
                </a:solidFill>
                <a:latin typeface="Times New Roman" pitchFamily="18" charset="0"/>
                <a:cs typeface="Times New Roman" pitchFamily="18" charset="0"/>
              </a:rPr>
              <a:t>                                                    Н.Ә. НАЗАРБАЕВ </a:t>
            </a:r>
            <a:endParaRPr lang="ru-RU" sz="2400" b="1" i="1" dirty="0">
              <a:solidFill>
                <a:srgbClr val="002060"/>
              </a:solidFill>
              <a:latin typeface="Times New Roman" pitchFamily="18" charset="0"/>
              <a:cs typeface="Times New Roman" pitchFamily="18" charset="0"/>
            </a:endParaRPr>
          </a:p>
        </p:txBody>
      </p:sp>
      <p:sp>
        <p:nvSpPr>
          <p:cNvPr id="12" name="Прямоугольник 11"/>
          <p:cNvSpPr/>
          <p:nvPr/>
        </p:nvSpPr>
        <p:spPr>
          <a:xfrm>
            <a:off x="5180582" y="1214422"/>
            <a:ext cx="3453189"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Қазақстан-</a:t>
            </a:r>
            <a:endPar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kk-KZ"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2030</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humbs.dreamstime.com/z/green-leaves-background-15606538.jpg"/>
          <p:cNvPicPr>
            <a:picLocks noChangeAspect="1" noChangeArrowheads="1"/>
          </p:cNvPicPr>
          <p:nvPr/>
        </p:nvPicPr>
        <p:blipFill>
          <a:blip r:embed="rId2" cstate="print"/>
          <a:srcRect b="80253"/>
          <a:stretch>
            <a:fillRect/>
          </a:stretch>
        </p:blipFill>
        <p:spPr bwMode="auto">
          <a:xfrm>
            <a:off x="6837" y="0"/>
            <a:ext cx="3279279" cy="428604"/>
          </a:xfrm>
          <a:prstGeom prst="rect">
            <a:avLst/>
          </a:prstGeom>
          <a:noFill/>
        </p:spPr>
      </p:pic>
      <p:pic>
        <p:nvPicPr>
          <p:cNvPr id="5" name="Picture 2" descr="https://thumbs.dreamstime.com/z/green-leaves-background-15606538.jpg"/>
          <p:cNvPicPr>
            <a:picLocks noChangeAspect="1" noChangeArrowheads="1"/>
          </p:cNvPicPr>
          <p:nvPr/>
        </p:nvPicPr>
        <p:blipFill>
          <a:blip r:embed="rId2" cstate="print"/>
          <a:srcRect r="21576" b="80253"/>
          <a:stretch>
            <a:fillRect/>
          </a:stretch>
        </p:blipFill>
        <p:spPr bwMode="auto">
          <a:xfrm>
            <a:off x="6572264" y="0"/>
            <a:ext cx="2571736" cy="428604"/>
          </a:xfrm>
          <a:prstGeom prst="rect">
            <a:avLst/>
          </a:prstGeom>
          <a:noFill/>
        </p:spPr>
      </p:pic>
      <p:pic>
        <p:nvPicPr>
          <p:cNvPr id="6" name="Picture 2" descr="https://thumbs.dreamstime.com/z/green-leaves-background-15606538.jpg"/>
          <p:cNvPicPr>
            <a:picLocks noChangeAspect="1" noChangeArrowheads="1"/>
          </p:cNvPicPr>
          <p:nvPr/>
        </p:nvPicPr>
        <p:blipFill>
          <a:blip r:embed="rId2" cstate="print"/>
          <a:srcRect b="80253"/>
          <a:stretch>
            <a:fillRect/>
          </a:stretch>
        </p:blipFill>
        <p:spPr bwMode="auto">
          <a:xfrm>
            <a:off x="3286116" y="0"/>
            <a:ext cx="3279279" cy="428604"/>
          </a:xfrm>
          <a:prstGeom prst="rect">
            <a:avLst/>
          </a:prstGeom>
          <a:noFill/>
        </p:spPr>
      </p:pic>
      <p:sp>
        <p:nvSpPr>
          <p:cNvPr id="9" name="TextBox 8"/>
          <p:cNvSpPr txBox="1"/>
          <p:nvPr/>
        </p:nvSpPr>
        <p:spPr>
          <a:xfrm>
            <a:off x="428596" y="571480"/>
            <a:ext cx="8286808" cy="5632311"/>
          </a:xfrm>
          <a:prstGeom prst="rect">
            <a:avLst/>
          </a:prstGeom>
          <a:noFill/>
        </p:spPr>
        <p:txBody>
          <a:bodyPr wrap="square" rtlCol="0">
            <a:spAutoFit/>
          </a:bodyPr>
          <a:lstStyle/>
          <a:p>
            <a:r>
              <a:rPr lang="kk-KZ" sz="2400" dirty="0" smtClean="0">
                <a:latin typeface="Times New Roman" pitchFamily="18" charset="0"/>
                <a:cs typeface="Times New Roman" pitchFamily="18" charset="0"/>
              </a:rPr>
              <a:t>      </a:t>
            </a:r>
            <a:r>
              <a:rPr lang="kk-KZ" sz="2400" b="1" dirty="0" smtClean="0">
                <a:solidFill>
                  <a:srgbClr val="002060"/>
                </a:solidFill>
                <a:latin typeface="Times New Roman" pitchFamily="18" charset="0"/>
                <a:cs typeface="Times New Roman" pitchFamily="18" charset="0"/>
              </a:rPr>
              <a:t>Ақмола </a:t>
            </a:r>
            <a:r>
              <a:rPr lang="kk-KZ" sz="2400" b="1" dirty="0">
                <a:solidFill>
                  <a:srgbClr val="002060"/>
                </a:solidFill>
                <a:latin typeface="Times New Roman" pitchFamily="18" charset="0"/>
                <a:cs typeface="Times New Roman" pitchFamily="18" charset="0"/>
              </a:rPr>
              <a:t>облысының климаты шұғыл континенталды, жазы ыстық та құрғақ болып келсе, қысы қатал</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Міне</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осының  бәрін  ескере</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келе</a:t>
            </a:r>
            <a:r>
              <a:rPr lang="ru-RU" sz="2400" b="1" dirty="0">
                <a:solidFill>
                  <a:srgbClr val="002060"/>
                </a:solidFill>
                <a:latin typeface="Times New Roman" pitchFamily="18" charset="0"/>
                <a:cs typeface="Times New Roman" pitchFamily="18" charset="0"/>
              </a:rPr>
              <a:t>  мен  </a:t>
            </a:r>
            <a:r>
              <a:rPr lang="ru-RU" sz="2400" b="1" dirty="0" err="1">
                <a:solidFill>
                  <a:srgbClr val="002060"/>
                </a:solidFill>
                <a:latin typeface="Times New Roman" pitchFamily="18" charset="0"/>
                <a:cs typeface="Times New Roman" pitchFamily="18" charset="0"/>
              </a:rPr>
              <a:t>өзімнің  жобамда</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көшені  жасылдандыру</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мақсатында  климатқа   бейімделген</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ағаштар  мен</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гүлдерді  атап</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айтқанда</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терек</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қайың</a:t>
            </a:r>
            <a:r>
              <a:rPr lang="ru-RU" sz="2400" b="1" dirty="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қарағаш</a:t>
            </a:r>
            <a:r>
              <a:rPr lang="ru-RU" sz="2400" b="1" dirty="0" smtClean="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үйеңкі</a:t>
            </a:r>
            <a:r>
              <a:rPr lang="ru-RU" sz="2400" b="1" dirty="0" smtClean="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мамыргүл  </a:t>
            </a:r>
            <a:r>
              <a:rPr lang="ru-RU" sz="2400" b="1" dirty="0" err="1">
                <a:solidFill>
                  <a:srgbClr val="002060"/>
                </a:solidFill>
                <a:latin typeface="Times New Roman" pitchFamily="18" charset="0"/>
                <a:cs typeface="Times New Roman" pitchFamily="18" charset="0"/>
              </a:rPr>
              <a:t>және  гүлдер</a:t>
            </a:r>
            <a:r>
              <a:rPr lang="ru-RU" sz="2400" b="1" dirty="0">
                <a:solidFill>
                  <a:srgbClr val="002060"/>
                </a:solidFill>
                <a:latin typeface="Times New Roman" pitchFamily="18" charset="0"/>
                <a:cs typeface="Times New Roman" pitchFamily="18" charset="0"/>
              </a:rPr>
              <a:t>  </a:t>
            </a:r>
            <a:r>
              <a:rPr lang="kk-KZ" sz="2400" b="1" dirty="0">
                <a:solidFill>
                  <a:srgbClr val="002060"/>
                </a:solidFill>
                <a:latin typeface="Times New Roman" pitchFamily="18" charset="0"/>
                <a:cs typeface="Times New Roman" pitchFamily="18" charset="0"/>
              </a:rPr>
              <a:t>, георгиналар, гайлардиялар, </a:t>
            </a:r>
            <a:r>
              <a:rPr lang="kk-KZ" sz="2400" b="1" dirty="0" smtClean="0">
                <a:solidFill>
                  <a:srgbClr val="002060"/>
                </a:solidFill>
                <a:latin typeface="Times New Roman" pitchFamily="18" charset="0"/>
                <a:cs typeface="Times New Roman" pitchFamily="18" charset="0"/>
              </a:rPr>
              <a:t>сентябринктар, </a:t>
            </a:r>
            <a:r>
              <a:rPr lang="kk-KZ" sz="2400" b="1" dirty="0">
                <a:solidFill>
                  <a:srgbClr val="002060"/>
                </a:solidFill>
                <a:latin typeface="Times New Roman" pitchFamily="18" charset="0"/>
                <a:cs typeface="Times New Roman" pitchFamily="18" charset="0"/>
              </a:rPr>
              <a:t>астраларды  таңдап іріктеп  алдым.  </a:t>
            </a:r>
            <a:endParaRPr lang="ru-RU" sz="2400" b="1" dirty="0">
              <a:solidFill>
                <a:srgbClr val="002060"/>
              </a:solidFill>
              <a:latin typeface="Times New Roman" pitchFamily="18" charset="0"/>
              <a:cs typeface="Times New Roman" pitchFamily="18" charset="0"/>
            </a:endParaRPr>
          </a:p>
          <a:p>
            <a:r>
              <a:rPr lang="kk-KZ" sz="2400" b="1" dirty="0">
                <a:solidFill>
                  <a:srgbClr val="002060"/>
                </a:solidFill>
                <a:latin typeface="Times New Roman" pitchFamily="18" charset="0"/>
                <a:cs typeface="Times New Roman" pitchFamily="18" charset="0"/>
              </a:rPr>
              <a:t>      </a:t>
            </a:r>
            <a:r>
              <a:rPr lang="kk-KZ" sz="2400" b="1" dirty="0" smtClean="0">
                <a:solidFill>
                  <a:srgbClr val="002060"/>
                </a:solidFill>
                <a:latin typeface="Times New Roman" pitchFamily="18" charset="0"/>
                <a:cs typeface="Times New Roman" pitchFamily="18" charset="0"/>
              </a:rPr>
              <a:t>Бірақ</a:t>
            </a:r>
            <a:r>
              <a:rPr lang="kk-KZ" sz="2400" b="1" dirty="0">
                <a:solidFill>
                  <a:srgbClr val="002060"/>
                </a:solidFill>
                <a:latin typeface="Times New Roman" pitchFamily="18" charset="0"/>
                <a:cs typeface="Times New Roman" pitchFamily="18" charset="0"/>
              </a:rPr>
              <a:t>,  бір  туындайтын  мәселе –бұл  өсімдіктердің  Ақмола  облысында  қажетінше өсірудің  қиындығы  туындауы  мүмкін. </a:t>
            </a:r>
            <a:endParaRPr lang="ru-RU" sz="2400" b="1" dirty="0">
              <a:solidFill>
                <a:srgbClr val="002060"/>
              </a:solidFill>
              <a:latin typeface="Times New Roman" pitchFamily="18" charset="0"/>
              <a:cs typeface="Times New Roman" pitchFamily="18" charset="0"/>
            </a:endParaRPr>
          </a:p>
          <a:p>
            <a:r>
              <a:rPr lang="kk-KZ" sz="2400" dirty="0">
                <a:latin typeface="Times New Roman" pitchFamily="18" charset="0"/>
                <a:cs typeface="Times New Roman" pitchFamily="18" charset="0"/>
              </a:rPr>
              <a:t>           </a:t>
            </a:r>
            <a:r>
              <a:rPr lang="kk-KZ" sz="2400" b="1" dirty="0" smtClean="0">
                <a:solidFill>
                  <a:srgbClr val="C00000"/>
                </a:solidFill>
                <a:latin typeface="Times New Roman" pitchFamily="18" charset="0"/>
                <a:cs typeface="Times New Roman" pitchFamily="18" charset="0"/>
              </a:rPr>
              <a:t>Пікір</a:t>
            </a:r>
            <a:r>
              <a:rPr lang="kk-KZ" sz="2400" b="1" dirty="0" smtClean="0">
                <a:solidFill>
                  <a:srgbClr val="C00000"/>
                </a:solidFill>
                <a:latin typeface="Times New Roman" pitchFamily="18" charset="0"/>
                <a:cs typeface="Times New Roman" pitchFamily="18" charset="0"/>
              </a:rPr>
              <a:t> </a:t>
            </a:r>
            <a:r>
              <a:rPr lang="kk-KZ" sz="2400" b="1" dirty="0">
                <a:solidFill>
                  <a:srgbClr val="C00000"/>
                </a:solidFill>
                <a:latin typeface="Times New Roman" pitchFamily="18" charset="0"/>
                <a:cs typeface="Times New Roman" pitchFamily="18" charset="0"/>
              </a:rPr>
              <a:t>(идея</a:t>
            </a:r>
            <a:r>
              <a:rPr lang="kk-KZ" sz="2400" b="1" dirty="0">
                <a:solidFill>
                  <a:srgbClr val="002060"/>
                </a:solidFill>
                <a:latin typeface="Times New Roman" pitchFamily="18" charset="0"/>
                <a:cs typeface="Times New Roman" pitchFamily="18" charset="0"/>
              </a:rPr>
              <a:t>):  Өзімнің  </a:t>
            </a:r>
            <a:r>
              <a:rPr lang="kk-KZ" sz="2400" b="1" dirty="0" smtClean="0">
                <a:solidFill>
                  <a:srgbClr val="002060"/>
                </a:solidFill>
                <a:latin typeface="Times New Roman" pitchFamily="18" charset="0"/>
                <a:cs typeface="Times New Roman" pitchFamily="18" charset="0"/>
              </a:rPr>
              <a:t>тұратын  </a:t>
            </a:r>
            <a:r>
              <a:rPr lang="kk-KZ" sz="2400" b="1" dirty="0">
                <a:solidFill>
                  <a:srgbClr val="002060"/>
                </a:solidFill>
                <a:latin typeface="Times New Roman" pitchFamily="18" charset="0"/>
                <a:cs typeface="Times New Roman" pitchFamily="18" charset="0"/>
              </a:rPr>
              <a:t>аумақтың  климатына  бейімделген  өсімдіктерді  өсіру  орталығын  дайындау.  (2-қосымша).</a:t>
            </a:r>
            <a:endParaRPr lang="ru-RU" sz="2400" b="1" dirty="0">
              <a:solidFill>
                <a:srgbClr val="002060"/>
              </a:solidFill>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humbs.dreamstime.com/z/green-leaves-background-15606538.jpg"/>
          <p:cNvPicPr>
            <a:picLocks noChangeAspect="1" noChangeArrowheads="1"/>
          </p:cNvPicPr>
          <p:nvPr/>
        </p:nvPicPr>
        <p:blipFill>
          <a:blip r:embed="rId2" cstate="print"/>
          <a:srcRect b="80253"/>
          <a:stretch>
            <a:fillRect/>
          </a:stretch>
        </p:blipFill>
        <p:spPr bwMode="auto">
          <a:xfrm>
            <a:off x="6837" y="0"/>
            <a:ext cx="3279279" cy="428604"/>
          </a:xfrm>
          <a:prstGeom prst="rect">
            <a:avLst/>
          </a:prstGeom>
          <a:noFill/>
        </p:spPr>
      </p:pic>
      <p:pic>
        <p:nvPicPr>
          <p:cNvPr id="5" name="Picture 2" descr="https://thumbs.dreamstime.com/z/green-leaves-background-15606538.jpg"/>
          <p:cNvPicPr>
            <a:picLocks noChangeAspect="1" noChangeArrowheads="1"/>
          </p:cNvPicPr>
          <p:nvPr/>
        </p:nvPicPr>
        <p:blipFill>
          <a:blip r:embed="rId2" cstate="print"/>
          <a:srcRect r="21576" b="80253"/>
          <a:stretch>
            <a:fillRect/>
          </a:stretch>
        </p:blipFill>
        <p:spPr bwMode="auto">
          <a:xfrm>
            <a:off x="6572264" y="0"/>
            <a:ext cx="2571736" cy="428604"/>
          </a:xfrm>
          <a:prstGeom prst="rect">
            <a:avLst/>
          </a:prstGeom>
          <a:noFill/>
        </p:spPr>
      </p:pic>
      <p:pic>
        <p:nvPicPr>
          <p:cNvPr id="6" name="Picture 2" descr="https://thumbs.dreamstime.com/z/green-leaves-background-15606538.jpg"/>
          <p:cNvPicPr>
            <a:picLocks noChangeAspect="1" noChangeArrowheads="1"/>
          </p:cNvPicPr>
          <p:nvPr/>
        </p:nvPicPr>
        <p:blipFill>
          <a:blip r:embed="rId2" cstate="print"/>
          <a:srcRect b="80253"/>
          <a:stretch>
            <a:fillRect/>
          </a:stretch>
        </p:blipFill>
        <p:spPr bwMode="auto">
          <a:xfrm>
            <a:off x="3286116" y="0"/>
            <a:ext cx="3279279" cy="428604"/>
          </a:xfrm>
          <a:prstGeom prst="rect">
            <a:avLst/>
          </a:prstGeom>
          <a:noFill/>
        </p:spPr>
      </p:pic>
      <p:sp>
        <p:nvSpPr>
          <p:cNvPr id="7" name="TextBox 6"/>
          <p:cNvSpPr txBox="1"/>
          <p:nvPr/>
        </p:nvSpPr>
        <p:spPr>
          <a:xfrm>
            <a:off x="428596" y="394692"/>
            <a:ext cx="8286808" cy="5909310"/>
          </a:xfrm>
          <a:prstGeom prst="rect">
            <a:avLst/>
          </a:prstGeom>
          <a:noFill/>
        </p:spPr>
        <p:txBody>
          <a:bodyPr wrap="square" rtlCol="0">
            <a:spAutoFit/>
          </a:bodyPr>
          <a:lstStyle/>
          <a:p>
            <a:pPr>
              <a:lnSpc>
                <a:spcPct val="150000"/>
              </a:lnSpc>
            </a:pPr>
            <a:r>
              <a:rPr lang="kk-KZ" sz="2400" b="1" dirty="0">
                <a:solidFill>
                  <a:srgbClr val="C00000"/>
                </a:solidFill>
                <a:latin typeface="Times New Roman" pitchFamily="18" charset="0"/>
                <a:cs typeface="Times New Roman" pitchFamily="18" charset="0"/>
              </a:rPr>
              <a:t>Жобаның  мақсаты: </a:t>
            </a:r>
            <a:endParaRPr lang="kk-KZ" sz="2400" b="1" dirty="0" smtClean="0">
              <a:solidFill>
                <a:srgbClr val="C00000"/>
              </a:solidFill>
              <a:latin typeface="Times New Roman" pitchFamily="18" charset="0"/>
              <a:cs typeface="Times New Roman" pitchFamily="18" charset="0"/>
            </a:endParaRPr>
          </a:p>
          <a:p>
            <a:pPr>
              <a:lnSpc>
                <a:spcPct val="150000"/>
              </a:lnSpc>
            </a:pPr>
            <a:r>
              <a:rPr lang="kk-KZ" sz="2400" b="1" dirty="0">
                <a:solidFill>
                  <a:srgbClr val="C00000"/>
                </a:solidFill>
                <a:latin typeface="Times New Roman" pitchFamily="18" charset="0"/>
                <a:cs typeface="Times New Roman" pitchFamily="18" charset="0"/>
              </a:rPr>
              <a:t> </a:t>
            </a:r>
            <a:r>
              <a:rPr lang="kk-KZ" sz="2400" b="1" dirty="0" smtClean="0">
                <a:solidFill>
                  <a:srgbClr val="C00000"/>
                </a:solidFill>
                <a:latin typeface="Times New Roman" pitchFamily="18" charset="0"/>
                <a:cs typeface="Times New Roman" pitchFamily="18" charset="0"/>
              </a:rPr>
              <a:t>    </a:t>
            </a:r>
            <a:r>
              <a:rPr lang="kk-KZ" sz="2400" b="1" dirty="0" smtClean="0">
                <a:solidFill>
                  <a:srgbClr val="002060"/>
                </a:solidFill>
                <a:latin typeface="Times New Roman" pitchFamily="18" charset="0"/>
                <a:cs typeface="Times New Roman" pitchFamily="18" charset="0"/>
              </a:rPr>
              <a:t>Өзім </a:t>
            </a:r>
            <a:r>
              <a:rPr lang="kk-KZ" sz="2400" b="1" dirty="0">
                <a:solidFill>
                  <a:srgbClr val="002060"/>
                </a:solidFill>
                <a:latin typeface="Times New Roman" pitchFamily="18" charset="0"/>
                <a:cs typeface="Times New Roman" pitchFamily="18" charset="0"/>
              </a:rPr>
              <a:t>тұратын  аумақты жылы  жайлардың  көмегімен  өсімдіктерді  қолдан  отырғызу арқылы  </a:t>
            </a:r>
            <a:r>
              <a:rPr lang="kk-KZ" sz="2400" b="1" dirty="0" smtClean="0">
                <a:solidFill>
                  <a:srgbClr val="002060"/>
                </a:solidFill>
                <a:latin typeface="Times New Roman" pitchFamily="18" charset="0"/>
                <a:cs typeface="Times New Roman" pitchFamily="18" charset="0"/>
              </a:rPr>
              <a:t>көгал</a:t>
            </a:r>
            <a:r>
              <a:rPr lang="kk-KZ" sz="2400" b="1" dirty="0" smtClean="0">
                <a:solidFill>
                  <a:srgbClr val="002060"/>
                </a:solidFill>
                <a:latin typeface="Times New Roman" pitchFamily="18" charset="0"/>
                <a:cs typeface="Times New Roman" pitchFamily="18" charset="0"/>
              </a:rPr>
              <a:t>дандыру</a:t>
            </a:r>
            <a:r>
              <a:rPr lang="kk-KZ" sz="2400" b="1" dirty="0">
                <a:solidFill>
                  <a:srgbClr val="002060"/>
                </a:solidFill>
                <a:latin typeface="Times New Roman" pitchFamily="18" charset="0"/>
                <a:cs typeface="Times New Roman" pitchFamily="18" charset="0"/>
              </a:rPr>
              <a:t>. </a:t>
            </a:r>
            <a:endParaRPr lang="ru-RU" sz="2400" b="1" dirty="0">
              <a:solidFill>
                <a:srgbClr val="002060"/>
              </a:solidFill>
              <a:latin typeface="Times New Roman" pitchFamily="18" charset="0"/>
              <a:cs typeface="Times New Roman" pitchFamily="18" charset="0"/>
            </a:endParaRPr>
          </a:p>
          <a:p>
            <a:pPr>
              <a:lnSpc>
                <a:spcPct val="150000"/>
              </a:lnSpc>
            </a:pPr>
            <a:r>
              <a:rPr lang="kk-KZ" sz="2400" b="1" dirty="0">
                <a:solidFill>
                  <a:srgbClr val="C00000"/>
                </a:solidFill>
                <a:latin typeface="Times New Roman" pitchFamily="18" charset="0"/>
                <a:cs typeface="Times New Roman" pitchFamily="18" charset="0"/>
              </a:rPr>
              <a:t>Міндеттері</a:t>
            </a:r>
            <a:r>
              <a:rPr lang="ru-RU" sz="2400" dirty="0">
                <a:solidFill>
                  <a:srgbClr val="C00000"/>
                </a:solidFill>
                <a:latin typeface="Times New Roman" pitchFamily="18" charset="0"/>
                <a:cs typeface="Times New Roman" pitchFamily="18" charset="0"/>
              </a:rPr>
              <a:t>: </a:t>
            </a:r>
          </a:p>
          <a:p>
            <a:pPr lvl="0">
              <a:lnSpc>
                <a:spcPct val="150000"/>
              </a:lnSpc>
            </a:pPr>
            <a:r>
              <a:rPr lang="kk-KZ" sz="2400" dirty="0" smtClean="0">
                <a:latin typeface="Times New Roman" pitchFamily="18" charset="0"/>
                <a:cs typeface="Times New Roman" pitchFamily="18" charset="0"/>
              </a:rPr>
              <a:t>    </a:t>
            </a:r>
            <a:r>
              <a:rPr lang="kk-KZ" sz="2400" b="1" dirty="0" smtClean="0">
                <a:solidFill>
                  <a:srgbClr val="002060"/>
                </a:solidFill>
                <a:latin typeface="Times New Roman" pitchFamily="18" charset="0"/>
                <a:cs typeface="Times New Roman" pitchFamily="18" charset="0"/>
              </a:rPr>
              <a:t>1) Егер  </a:t>
            </a:r>
            <a:r>
              <a:rPr lang="kk-KZ" sz="2400" b="1" dirty="0">
                <a:solidFill>
                  <a:srgbClr val="002060"/>
                </a:solidFill>
                <a:latin typeface="Times New Roman" pitchFamily="18" charset="0"/>
                <a:cs typeface="Times New Roman" pitchFamily="18" charset="0"/>
              </a:rPr>
              <a:t>бар  болса, </a:t>
            </a:r>
            <a:r>
              <a:rPr lang="kk-KZ" sz="2400" b="1" dirty="0" smtClean="0">
                <a:solidFill>
                  <a:srgbClr val="002060"/>
                </a:solidFill>
                <a:latin typeface="Times New Roman" pitchFamily="18" charset="0"/>
                <a:cs typeface="Times New Roman" pitchFamily="18" charset="0"/>
              </a:rPr>
              <a:t>жылыжайларды  </a:t>
            </a:r>
            <a:r>
              <a:rPr lang="kk-KZ" sz="2400" b="1" dirty="0">
                <a:solidFill>
                  <a:srgbClr val="002060"/>
                </a:solidFill>
                <a:latin typeface="Times New Roman" pitchFamily="18" charset="0"/>
                <a:cs typeface="Times New Roman" pitchFamily="18" charset="0"/>
              </a:rPr>
              <a:t>қайтадан  тұрғызу  немесе жаңадан  тұрғызу. </a:t>
            </a:r>
            <a:endParaRPr lang="ru-RU" sz="2400" b="1" dirty="0">
              <a:solidFill>
                <a:srgbClr val="002060"/>
              </a:solidFill>
              <a:latin typeface="Times New Roman" pitchFamily="18" charset="0"/>
              <a:cs typeface="Times New Roman" pitchFamily="18" charset="0"/>
            </a:endParaRPr>
          </a:p>
          <a:p>
            <a:pPr lvl="0">
              <a:lnSpc>
                <a:spcPct val="150000"/>
              </a:lnSpc>
            </a:pPr>
            <a:r>
              <a:rPr lang="kk-KZ" sz="2400" b="1" dirty="0" smtClean="0">
                <a:solidFill>
                  <a:srgbClr val="002060"/>
                </a:solidFill>
                <a:latin typeface="Times New Roman" pitchFamily="18" charset="0"/>
                <a:cs typeface="Times New Roman" pitchFamily="18" charset="0"/>
              </a:rPr>
              <a:t>     2) Тапсырысқа  </a:t>
            </a:r>
            <a:r>
              <a:rPr lang="kk-KZ" sz="2400" b="1" dirty="0">
                <a:solidFill>
                  <a:srgbClr val="002060"/>
                </a:solidFill>
                <a:latin typeface="Times New Roman" pitchFamily="18" charset="0"/>
                <a:cs typeface="Times New Roman" pitchFamily="18" charset="0"/>
              </a:rPr>
              <a:t>сәйкес  гүлдер  мен  ағаштардың  көшеттерін  өсіру; </a:t>
            </a:r>
            <a:endParaRPr lang="ru-RU" sz="2400" b="1" dirty="0">
              <a:solidFill>
                <a:srgbClr val="002060"/>
              </a:solidFill>
              <a:latin typeface="Times New Roman" pitchFamily="18" charset="0"/>
              <a:cs typeface="Times New Roman" pitchFamily="18" charset="0"/>
            </a:endParaRPr>
          </a:p>
          <a:p>
            <a:pPr>
              <a:lnSpc>
                <a:spcPct val="150000"/>
              </a:lnSpc>
            </a:pPr>
            <a:r>
              <a:rPr lang="kk-KZ" sz="2400" b="1" dirty="0">
                <a:solidFill>
                  <a:srgbClr val="002060"/>
                </a:solidFill>
                <a:latin typeface="Times New Roman" pitchFamily="18" charset="0"/>
                <a:cs typeface="Times New Roman" pitchFamily="18" charset="0"/>
              </a:rPr>
              <a:t> </a:t>
            </a:r>
            <a:r>
              <a:rPr lang="kk-KZ" sz="2400" b="1" dirty="0" smtClean="0">
                <a:solidFill>
                  <a:srgbClr val="002060"/>
                </a:solidFill>
                <a:latin typeface="Times New Roman" pitchFamily="18" charset="0"/>
                <a:cs typeface="Times New Roman" pitchFamily="18" charset="0"/>
              </a:rPr>
              <a:t>     </a:t>
            </a:r>
            <a:r>
              <a:rPr lang="kk-KZ" sz="2400" b="1" dirty="0">
                <a:solidFill>
                  <a:srgbClr val="002060"/>
                </a:solidFill>
                <a:latin typeface="Times New Roman" pitchFamily="18" charset="0"/>
                <a:cs typeface="Times New Roman" pitchFamily="18" charset="0"/>
              </a:rPr>
              <a:t>3) гүлдер мен  ағаштардың  көшеттерін  тапсырушыларға  жеткізу</a:t>
            </a:r>
            <a:r>
              <a:rPr lang="kk-KZ" b="1" dirty="0">
                <a:solidFill>
                  <a:srgbClr val="002060"/>
                </a:solidFill>
              </a:rPr>
              <a:t>; </a:t>
            </a:r>
            <a:endParaRPr lang="ru-RU" b="1" dirty="0">
              <a:solidFill>
                <a:srgbClr val="002060"/>
              </a:solidFill>
            </a:endParaRP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humbs.dreamstime.com/z/green-leaves-background-15606538.jpg"/>
          <p:cNvPicPr>
            <a:picLocks noChangeAspect="1" noChangeArrowheads="1"/>
          </p:cNvPicPr>
          <p:nvPr/>
        </p:nvPicPr>
        <p:blipFill>
          <a:blip r:embed="rId2" cstate="print"/>
          <a:srcRect b="80253"/>
          <a:stretch>
            <a:fillRect/>
          </a:stretch>
        </p:blipFill>
        <p:spPr bwMode="auto">
          <a:xfrm>
            <a:off x="0" y="0"/>
            <a:ext cx="3279279" cy="428604"/>
          </a:xfrm>
          <a:prstGeom prst="rect">
            <a:avLst/>
          </a:prstGeom>
          <a:noFill/>
        </p:spPr>
      </p:pic>
      <p:pic>
        <p:nvPicPr>
          <p:cNvPr id="5" name="Picture 2" descr="https://thumbs.dreamstime.com/z/green-leaves-background-15606538.jpg"/>
          <p:cNvPicPr>
            <a:picLocks noChangeAspect="1" noChangeArrowheads="1"/>
          </p:cNvPicPr>
          <p:nvPr/>
        </p:nvPicPr>
        <p:blipFill>
          <a:blip r:embed="rId2" cstate="print"/>
          <a:srcRect r="21576" b="80253"/>
          <a:stretch>
            <a:fillRect/>
          </a:stretch>
        </p:blipFill>
        <p:spPr bwMode="auto">
          <a:xfrm>
            <a:off x="6572264" y="0"/>
            <a:ext cx="2571736" cy="428604"/>
          </a:xfrm>
          <a:prstGeom prst="rect">
            <a:avLst/>
          </a:prstGeom>
          <a:noFill/>
        </p:spPr>
      </p:pic>
      <p:pic>
        <p:nvPicPr>
          <p:cNvPr id="6" name="Picture 2" descr="https://thumbs.dreamstime.com/z/green-leaves-background-15606538.jpg"/>
          <p:cNvPicPr>
            <a:picLocks noChangeAspect="1" noChangeArrowheads="1"/>
          </p:cNvPicPr>
          <p:nvPr/>
        </p:nvPicPr>
        <p:blipFill>
          <a:blip r:embed="rId2" cstate="print"/>
          <a:srcRect b="80253"/>
          <a:stretch>
            <a:fillRect/>
          </a:stretch>
        </p:blipFill>
        <p:spPr bwMode="auto">
          <a:xfrm>
            <a:off x="3286116" y="0"/>
            <a:ext cx="3279279" cy="428604"/>
          </a:xfrm>
          <a:prstGeom prst="rect">
            <a:avLst/>
          </a:prstGeom>
          <a:noFill/>
        </p:spPr>
      </p:pic>
      <p:sp>
        <p:nvSpPr>
          <p:cNvPr id="7" name="TextBox 6"/>
          <p:cNvSpPr txBox="1"/>
          <p:nvPr/>
        </p:nvSpPr>
        <p:spPr>
          <a:xfrm>
            <a:off x="214282" y="1857364"/>
            <a:ext cx="2000264" cy="2862322"/>
          </a:xfrm>
          <a:prstGeom prst="rect">
            <a:avLst/>
          </a:prstGeom>
          <a:noFill/>
        </p:spPr>
        <p:txBody>
          <a:bodyPr wrap="square" rtlCol="0">
            <a:spAutoFit/>
          </a:bodyPr>
          <a:lstStyle/>
          <a:p>
            <a:pPr algn="ctr"/>
            <a:r>
              <a:rPr lang="kk-KZ" sz="2000" b="1" dirty="0" smtClean="0">
                <a:solidFill>
                  <a:srgbClr val="C00000"/>
                </a:solidFill>
                <a:latin typeface="Times New Roman" pitchFamily="18" charset="0"/>
                <a:cs typeface="Times New Roman" pitchFamily="18" charset="0"/>
              </a:rPr>
              <a:t>«Көгалданған  </a:t>
            </a:r>
            <a:r>
              <a:rPr lang="kk-KZ" sz="2000" b="1" dirty="0">
                <a:solidFill>
                  <a:srgbClr val="C00000"/>
                </a:solidFill>
                <a:latin typeface="Times New Roman" pitchFamily="18" charset="0"/>
                <a:cs typeface="Times New Roman" pitchFamily="18" charset="0"/>
              </a:rPr>
              <a:t>көше»  жобасының  жүзеге </a:t>
            </a:r>
            <a:endParaRPr lang="kk-KZ" sz="2000" b="1" dirty="0" smtClean="0">
              <a:solidFill>
                <a:srgbClr val="C00000"/>
              </a:solidFill>
              <a:latin typeface="Times New Roman" pitchFamily="18" charset="0"/>
              <a:cs typeface="Times New Roman" pitchFamily="18" charset="0"/>
            </a:endParaRPr>
          </a:p>
          <a:p>
            <a:pPr algn="ctr"/>
            <a:r>
              <a:rPr lang="kk-KZ" sz="2000" b="1" dirty="0" smtClean="0">
                <a:solidFill>
                  <a:srgbClr val="C00000"/>
                </a:solidFill>
                <a:latin typeface="Times New Roman" pitchFamily="18" charset="0"/>
                <a:cs typeface="Times New Roman" pitchFamily="18" charset="0"/>
              </a:rPr>
              <a:t> </a:t>
            </a:r>
            <a:r>
              <a:rPr lang="kk-KZ" sz="2000" b="1" dirty="0">
                <a:solidFill>
                  <a:srgbClr val="C00000"/>
                </a:solidFill>
                <a:latin typeface="Times New Roman" pitchFamily="18" charset="0"/>
                <a:cs typeface="Times New Roman" pitchFamily="18" charset="0"/>
              </a:rPr>
              <a:t>асырылу  жұмыс </a:t>
            </a:r>
            <a:endParaRPr lang="kk-KZ" sz="2000" b="1" dirty="0" smtClean="0">
              <a:solidFill>
                <a:srgbClr val="C00000"/>
              </a:solidFill>
              <a:latin typeface="Times New Roman" pitchFamily="18" charset="0"/>
              <a:cs typeface="Times New Roman" pitchFamily="18" charset="0"/>
            </a:endParaRPr>
          </a:p>
          <a:p>
            <a:pPr algn="ctr"/>
            <a:r>
              <a:rPr lang="kk-KZ" sz="2000" b="1" dirty="0" smtClean="0">
                <a:solidFill>
                  <a:srgbClr val="C00000"/>
                </a:solidFill>
                <a:latin typeface="Times New Roman" pitchFamily="18" charset="0"/>
                <a:cs typeface="Times New Roman" pitchFamily="18" charset="0"/>
              </a:rPr>
              <a:t> </a:t>
            </a:r>
            <a:r>
              <a:rPr lang="kk-KZ" sz="2000" b="1" dirty="0">
                <a:solidFill>
                  <a:srgbClr val="C00000"/>
                </a:solidFill>
                <a:latin typeface="Times New Roman" pitchFamily="18" charset="0"/>
                <a:cs typeface="Times New Roman" pitchFamily="18" charset="0"/>
              </a:rPr>
              <a:t>жоспары </a:t>
            </a:r>
            <a:endParaRPr lang="ru-RU" sz="2000" dirty="0">
              <a:solidFill>
                <a:srgbClr val="C00000"/>
              </a:solidFill>
              <a:latin typeface="Times New Roman" pitchFamily="18" charset="0"/>
              <a:cs typeface="Times New Roman" pitchFamily="18" charset="0"/>
            </a:endParaRPr>
          </a:p>
          <a:p>
            <a:pPr algn="ctr"/>
            <a:r>
              <a:rPr lang="kk-KZ" sz="2000" b="1" dirty="0">
                <a:solidFill>
                  <a:srgbClr val="C00000"/>
                </a:solidFill>
                <a:latin typeface="Times New Roman" pitchFamily="18" charset="0"/>
                <a:cs typeface="Times New Roman" pitchFamily="18" charset="0"/>
              </a:rPr>
              <a:t>  </a:t>
            </a:r>
            <a:r>
              <a:rPr lang="ru-RU" sz="2000" b="1" dirty="0">
                <a:solidFill>
                  <a:srgbClr val="C00000"/>
                </a:solidFill>
                <a:latin typeface="Times New Roman" pitchFamily="18" charset="0"/>
                <a:cs typeface="Times New Roman" pitchFamily="18" charset="0"/>
              </a:rPr>
              <a:t>(</a:t>
            </a:r>
            <a:r>
              <a:rPr lang="kk-KZ" sz="2000" b="1" dirty="0">
                <a:solidFill>
                  <a:srgbClr val="C00000"/>
                </a:solidFill>
                <a:latin typeface="Times New Roman" pitchFamily="18" charset="0"/>
                <a:cs typeface="Times New Roman" pitchFamily="18" charset="0"/>
              </a:rPr>
              <a:t>2020 жылға </a:t>
            </a:r>
            <a:r>
              <a:rPr lang="ru-RU" sz="2000" b="1" dirty="0" smtClean="0">
                <a:solidFill>
                  <a:srgbClr val="C00000"/>
                </a:solidFill>
                <a:latin typeface="Times New Roman" pitchFamily="18" charset="0"/>
                <a:cs typeface="Times New Roman" pitchFamily="18" charset="0"/>
              </a:rPr>
              <a:t>.)</a:t>
            </a:r>
            <a:endParaRPr lang="ru-RU" sz="2000" dirty="0">
              <a:solidFill>
                <a:srgbClr val="C00000"/>
              </a:solidFill>
              <a:latin typeface="Times New Roman" pitchFamily="18" charset="0"/>
              <a:cs typeface="Times New Roman" pitchFamily="18" charset="0"/>
            </a:endParaRPr>
          </a:p>
          <a:p>
            <a:endParaRPr lang="ru-RU" sz="2000" dirty="0">
              <a:solidFill>
                <a:srgbClr val="C00000"/>
              </a:solidFill>
            </a:endParaRPr>
          </a:p>
        </p:txBody>
      </p:sp>
      <p:pic>
        <p:nvPicPr>
          <p:cNvPr id="15362" name="Picture 2"/>
          <p:cNvPicPr>
            <a:picLocks noChangeAspect="1" noChangeArrowheads="1"/>
          </p:cNvPicPr>
          <p:nvPr/>
        </p:nvPicPr>
        <p:blipFill>
          <a:blip r:embed="rId3" cstate="print"/>
          <a:srcRect l="14275" t="23437" r="51684" b="10156"/>
          <a:stretch>
            <a:fillRect/>
          </a:stretch>
        </p:blipFill>
        <p:spPr bwMode="auto">
          <a:xfrm>
            <a:off x="2319646" y="0"/>
            <a:ext cx="6252882" cy="68580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humbs.dreamstime.com/z/green-leaves-background-15606538.jpg"/>
          <p:cNvPicPr>
            <a:picLocks noChangeAspect="1" noChangeArrowheads="1"/>
          </p:cNvPicPr>
          <p:nvPr/>
        </p:nvPicPr>
        <p:blipFill>
          <a:blip r:embed="rId2" cstate="print"/>
          <a:srcRect b="80253"/>
          <a:stretch>
            <a:fillRect/>
          </a:stretch>
        </p:blipFill>
        <p:spPr bwMode="auto">
          <a:xfrm>
            <a:off x="0" y="0"/>
            <a:ext cx="3279279" cy="428604"/>
          </a:xfrm>
          <a:prstGeom prst="rect">
            <a:avLst/>
          </a:prstGeom>
          <a:noFill/>
        </p:spPr>
      </p:pic>
      <p:pic>
        <p:nvPicPr>
          <p:cNvPr id="5" name="Picture 2" descr="https://thumbs.dreamstime.com/z/green-leaves-background-15606538.jpg"/>
          <p:cNvPicPr>
            <a:picLocks noChangeAspect="1" noChangeArrowheads="1"/>
          </p:cNvPicPr>
          <p:nvPr/>
        </p:nvPicPr>
        <p:blipFill>
          <a:blip r:embed="rId2" cstate="print"/>
          <a:srcRect r="21576" b="80253"/>
          <a:stretch>
            <a:fillRect/>
          </a:stretch>
        </p:blipFill>
        <p:spPr bwMode="auto">
          <a:xfrm>
            <a:off x="6572264" y="0"/>
            <a:ext cx="2571736" cy="428604"/>
          </a:xfrm>
          <a:prstGeom prst="rect">
            <a:avLst/>
          </a:prstGeom>
          <a:noFill/>
        </p:spPr>
      </p:pic>
      <p:sp>
        <p:nvSpPr>
          <p:cNvPr id="16385" name="Rectangle 1"/>
          <p:cNvSpPr>
            <a:spLocks noChangeArrowheads="1"/>
          </p:cNvSpPr>
          <p:nvPr/>
        </p:nvSpPr>
        <p:spPr bwMode="auto">
          <a:xfrm>
            <a:off x="296322" y="428604"/>
            <a:ext cx="849052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Нақты  күтілетін  нәтижелер </a:t>
            </a:r>
            <a:endParaRPr kumimoji="0" lang="ru-RU" sz="2000" b="0"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kk-KZ"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«Жасыл  көше»  </a:t>
            </a:r>
            <a:r>
              <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жоспарын нақты  жүзеге  асыру  барысында, каөшені  жасылдандыру үшін  жыл сайын  6000  дана  гұлдер  көшеті, ал  2022 жылдан  бастап,  жылына  9000  дана,  сондай-ақ  9000  дана  ағаштар  көшетін  өсіріп  дайындау.  Жоба,  нақты  3 жыл  ішінде  жүзеге  асырылады. </a:t>
            </a:r>
            <a:endParaRPr kumimoji="0" lang="kk-KZ"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7" name="Picture 2" descr="https://thumbs.dreamstime.com/z/green-leaves-background-15606538.jpg"/>
          <p:cNvPicPr>
            <a:picLocks noChangeAspect="1" noChangeArrowheads="1"/>
          </p:cNvPicPr>
          <p:nvPr/>
        </p:nvPicPr>
        <p:blipFill>
          <a:blip r:embed="rId2" cstate="print"/>
          <a:srcRect b="80253"/>
          <a:stretch>
            <a:fillRect/>
          </a:stretch>
        </p:blipFill>
        <p:spPr bwMode="auto">
          <a:xfrm>
            <a:off x="3286116" y="0"/>
            <a:ext cx="3279279" cy="428604"/>
          </a:xfrm>
          <a:prstGeom prst="rect">
            <a:avLst/>
          </a:prstGeom>
          <a:noFill/>
        </p:spPr>
      </p:pic>
      <p:pic>
        <p:nvPicPr>
          <p:cNvPr id="16386" name="Picture 2"/>
          <p:cNvPicPr>
            <a:picLocks noChangeAspect="1" noChangeArrowheads="1"/>
          </p:cNvPicPr>
          <p:nvPr/>
        </p:nvPicPr>
        <p:blipFill>
          <a:blip r:embed="rId3" cstate="print"/>
          <a:srcRect l="31296" t="34180" r="27525" b="30664"/>
          <a:stretch>
            <a:fillRect/>
          </a:stretch>
        </p:blipFill>
        <p:spPr bwMode="auto">
          <a:xfrm>
            <a:off x="500033" y="2643182"/>
            <a:ext cx="8334433" cy="400052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humbs.dreamstime.com/z/green-leaves-background-15606538.jpg"/>
          <p:cNvPicPr>
            <a:picLocks noChangeAspect="1" noChangeArrowheads="1"/>
          </p:cNvPicPr>
          <p:nvPr/>
        </p:nvPicPr>
        <p:blipFill>
          <a:blip r:embed="rId2" cstate="print"/>
          <a:srcRect b="80253"/>
          <a:stretch>
            <a:fillRect/>
          </a:stretch>
        </p:blipFill>
        <p:spPr bwMode="auto">
          <a:xfrm>
            <a:off x="0" y="0"/>
            <a:ext cx="3279279" cy="428604"/>
          </a:xfrm>
          <a:prstGeom prst="rect">
            <a:avLst/>
          </a:prstGeom>
          <a:noFill/>
        </p:spPr>
      </p:pic>
      <p:pic>
        <p:nvPicPr>
          <p:cNvPr id="5" name="Picture 2" descr="https://thumbs.dreamstime.com/z/green-leaves-background-15606538.jpg"/>
          <p:cNvPicPr>
            <a:picLocks noChangeAspect="1" noChangeArrowheads="1"/>
          </p:cNvPicPr>
          <p:nvPr/>
        </p:nvPicPr>
        <p:blipFill>
          <a:blip r:embed="rId2" cstate="print"/>
          <a:srcRect r="21576" b="80253"/>
          <a:stretch>
            <a:fillRect/>
          </a:stretch>
        </p:blipFill>
        <p:spPr bwMode="auto">
          <a:xfrm>
            <a:off x="6572264" y="0"/>
            <a:ext cx="2571736" cy="428604"/>
          </a:xfrm>
          <a:prstGeom prst="rect">
            <a:avLst/>
          </a:prstGeom>
          <a:noFill/>
        </p:spPr>
      </p:pic>
      <p:pic>
        <p:nvPicPr>
          <p:cNvPr id="6" name="Picture 2" descr="https://thumbs.dreamstime.com/z/green-leaves-background-15606538.jpg"/>
          <p:cNvPicPr>
            <a:picLocks noChangeAspect="1" noChangeArrowheads="1"/>
          </p:cNvPicPr>
          <p:nvPr/>
        </p:nvPicPr>
        <p:blipFill>
          <a:blip r:embed="rId2" cstate="print"/>
          <a:srcRect b="80253"/>
          <a:stretch>
            <a:fillRect/>
          </a:stretch>
        </p:blipFill>
        <p:spPr bwMode="auto">
          <a:xfrm>
            <a:off x="3286116" y="0"/>
            <a:ext cx="3279279" cy="428604"/>
          </a:xfrm>
          <a:prstGeom prst="rect">
            <a:avLst/>
          </a:prstGeom>
          <a:noFill/>
        </p:spPr>
      </p:pic>
      <p:pic>
        <p:nvPicPr>
          <p:cNvPr id="19458" name="Picture 2"/>
          <p:cNvPicPr>
            <a:picLocks noChangeAspect="1" noChangeArrowheads="1"/>
          </p:cNvPicPr>
          <p:nvPr/>
        </p:nvPicPr>
        <p:blipFill>
          <a:blip r:embed="rId3" cstate="print"/>
          <a:srcRect l="31296" t="33344" r="27525" b="31641"/>
          <a:stretch>
            <a:fillRect/>
          </a:stretch>
        </p:blipFill>
        <p:spPr bwMode="auto">
          <a:xfrm>
            <a:off x="428596" y="1643050"/>
            <a:ext cx="8517608" cy="4071966"/>
          </a:xfrm>
          <a:prstGeom prst="rect">
            <a:avLst/>
          </a:prstGeom>
          <a:noFill/>
          <a:ln w="9525">
            <a:noFill/>
            <a:miter lim="800000"/>
            <a:headEnd/>
            <a:tailEnd/>
          </a:ln>
          <a:effectLst/>
        </p:spPr>
      </p:pic>
      <p:sp>
        <p:nvSpPr>
          <p:cNvPr id="8" name="TextBox 7"/>
          <p:cNvSpPr txBox="1"/>
          <p:nvPr/>
        </p:nvSpPr>
        <p:spPr>
          <a:xfrm>
            <a:off x="2214546" y="642918"/>
            <a:ext cx="5214974" cy="1200329"/>
          </a:xfrm>
          <a:prstGeom prst="rect">
            <a:avLst/>
          </a:prstGeom>
          <a:noFill/>
        </p:spPr>
        <p:txBody>
          <a:bodyPr wrap="square" rtlCol="0">
            <a:spAutoFit/>
          </a:bodyPr>
          <a:lstStyle/>
          <a:p>
            <a:pPr algn="ctr"/>
            <a:r>
              <a:rPr lang="kk-KZ" sz="2400" b="1" dirty="0">
                <a:solidFill>
                  <a:srgbClr val="C00000"/>
                </a:solidFill>
                <a:latin typeface="Times New Roman" pitchFamily="18" charset="0"/>
                <a:cs typeface="Times New Roman" pitchFamily="18" charset="0"/>
              </a:rPr>
              <a:t>Жылы  жайдан  түсетін  пайда </a:t>
            </a:r>
            <a:endParaRPr lang="kk-KZ" sz="2400" b="1" dirty="0" smtClean="0">
              <a:solidFill>
                <a:srgbClr val="C00000"/>
              </a:solidFill>
              <a:latin typeface="Times New Roman" pitchFamily="18" charset="0"/>
              <a:cs typeface="Times New Roman" pitchFamily="18" charset="0"/>
            </a:endParaRPr>
          </a:p>
          <a:p>
            <a:pPr algn="ctr"/>
            <a:r>
              <a:rPr lang="kk-KZ" sz="2400" b="1" dirty="0" smtClean="0">
                <a:solidFill>
                  <a:srgbClr val="C00000"/>
                </a:solidFill>
                <a:latin typeface="Times New Roman" pitchFamily="18" charset="0"/>
                <a:cs typeface="Times New Roman" pitchFamily="18" charset="0"/>
              </a:rPr>
              <a:t>( </a:t>
            </a:r>
            <a:r>
              <a:rPr lang="kk-KZ" sz="2400" b="1" dirty="0">
                <a:solidFill>
                  <a:srgbClr val="C00000"/>
                </a:solidFill>
                <a:latin typeface="Times New Roman" pitchFamily="18" charset="0"/>
                <a:cs typeface="Times New Roman" pitchFamily="18" charset="0"/>
              </a:rPr>
              <a:t>гүлдер </a:t>
            </a:r>
            <a:r>
              <a:rPr lang="kk-KZ" sz="2400" b="1" dirty="0" smtClean="0">
                <a:solidFill>
                  <a:srgbClr val="C00000"/>
                </a:solidFill>
                <a:latin typeface="Times New Roman" pitchFamily="18" charset="0"/>
                <a:cs typeface="Times New Roman" pitchFamily="18" charset="0"/>
              </a:rPr>
              <a:t>) </a:t>
            </a:r>
            <a:endParaRPr lang="ru-RU" sz="2400" dirty="0">
              <a:solidFill>
                <a:srgbClr val="C00000"/>
              </a:solidFill>
              <a:latin typeface="Times New Roman" pitchFamily="18" charset="0"/>
              <a:cs typeface="Times New Roman" pitchFamily="18" charset="0"/>
            </a:endParaRPr>
          </a:p>
          <a:p>
            <a:pPr algn="ctr"/>
            <a:endParaRPr lang="ru-RU" sz="2400" dirty="0">
              <a:solidFill>
                <a:srgbClr val="C00000"/>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14546" y="642918"/>
            <a:ext cx="5214974" cy="1200329"/>
          </a:xfrm>
          <a:prstGeom prst="rect">
            <a:avLst/>
          </a:prstGeom>
          <a:noFill/>
        </p:spPr>
        <p:txBody>
          <a:bodyPr wrap="square" rtlCol="0">
            <a:spAutoFit/>
          </a:bodyPr>
          <a:lstStyle/>
          <a:p>
            <a:pPr algn="ctr"/>
            <a:r>
              <a:rPr lang="kk-KZ" sz="2400" b="1" dirty="0">
                <a:solidFill>
                  <a:srgbClr val="C00000"/>
                </a:solidFill>
                <a:latin typeface="Times New Roman" pitchFamily="18" charset="0"/>
                <a:cs typeface="Times New Roman" pitchFamily="18" charset="0"/>
              </a:rPr>
              <a:t>Жылы  жайдан  түсетін  пайда </a:t>
            </a:r>
            <a:endParaRPr lang="kk-KZ" sz="2400" b="1" dirty="0" smtClean="0">
              <a:solidFill>
                <a:srgbClr val="C00000"/>
              </a:solidFill>
              <a:latin typeface="Times New Roman" pitchFamily="18" charset="0"/>
              <a:cs typeface="Times New Roman" pitchFamily="18" charset="0"/>
            </a:endParaRPr>
          </a:p>
          <a:p>
            <a:pPr algn="ctr"/>
            <a:r>
              <a:rPr lang="kk-KZ" sz="2400" b="1" dirty="0" smtClean="0">
                <a:solidFill>
                  <a:srgbClr val="C00000"/>
                </a:solidFill>
                <a:latin typeface="Times New Roman" pitchFamily="18" charset="0"/>
                <a:cs typeface="Times New Roman" pitchFamily="18" charset="0"/>
              </a:rPr>
              <a:t>( ағаштар ) </a:t>
            </a:r>
            <a:endParaRPr lang="ru-RU" sz="2400" dirty="0">
              <a:solidFill>
                <a:srgbClr val="C00000"/>
              </a:solidFill>
              <a:latin typeface="Times New Roman" pitchFamily="18" charset="0"/>
              <a:cs typeface="Times New Roman" pitchFamily="18" charset="0"/>
            </a:endParaRPr>
          </a:p>
          <a:p>
            <a:pPr algn="ctr"/>
            <a:endParaRPr lang="ru-RU" sz="2400" dirty="0">
              <a:solidFill>
                <a:srgbClr val="C00000"/>
              </a:solidFill>
              <a:latin typeface="Times New Roman" pitchFamily="18" charset="0"/>
              <a:cs typeface="Times New Roman" pitchFamily="18" charset="0"/>
            </a:endParaRPr>
          </a:p>
        </p:txBody>
      </p:sp>
      <p:pic>
        <p:nvPicPr>
          <p:cNvPr id="5" name="Picture 2" descr="https://thumbs.dreamstime.com/z/green-leaves-background-15606538.jpg"/>
          <p:cNvPicPr>
            <a:picLocks noChangeAspect="1" noChangeArrowheads="1"/>
          </p:cNvPicPr>
          <p:nvPr/>
        </p:nvPicPr>
        <p:blipFill>
          <a:blip r:embed="rId2" cstate="print"/>
          <a:srcRect b="80253"/>
          <a:stretch>
            <a:fillRect/>
          </a:stretch>
        </p:blipFill>
        <p:spPr bwMode="auto">
          <a:xfrm>
            <a:off x="0" y="0"/>
            <a:ext cx="3279279" cy="428604"/>
          </a:xfrm>
          <a:prstGeom prst="rect">
            <a:avLst/>
          </a:prstGeom>
          <a:noFill/>
        </p:spPr>
      </p:pic>
      <p:pic>
        <p:nvPicPr>
          <p:cNvPr id="6" name="Picture 2" descr="https://thumbs.dreamstime.com/z/green-leaves-background-15606538.jpg"/>
          <p:cNvPicPr>
            <a:picLocks noChangeAspect="1" noChangeArrowheads="1"/>
          </p:cNvPicPr>
          <p:nvPr/>
        </p:nvPicPr>
        <p:blipFill>
          <a:blip r:embed="rId2" cstate="print"/>
          <a:srcRect r="21576" b="80253"/>
          <a:stretch>
            <a:fillRect/>
          </a:stretch>
        </p:blipFill>
        <p:spPr bwMode="auto">
          <a:xfrm>
            <a:off x="6572264" y="0"/>
            <a:ext cx="2571736" cy="428604"/>
          </a:xfrm>
          <a:prstGeom prst="rect">
            <a:avLst/>
          </a:prstGeom>
          <a:noFill/>
        </p:spPr>
      </p:pic>
      <p:pic>
        <p:nvPicPr>
          <p:cNvPr id="7" name="Picture 2" descr="https://thumbs.dreamstime.com/z/green-leaves-background-15606538.jpg"/>
          <p:cNvPicPr>
            <a:picLocks noChangeAspect="1" noChangeArrowheads="1"/>
          </p:cNvPicPr>
          <p:nvPr/>
        </p:nvPicPr>
        <p:blipFill>
          <a:blip r:embed="rId2" cstate="print"/>
          <a:srcRect b="80253"/>
          <a:stretch>
            <a:fillRect/>
          </a:stretch>
        </p:blipFill>
        <p:spPr bwMode="auto">
          <a:xfrm>
            <a:off x="3286116" y="0"/>
            <a:ext cx="3279279" cy="428604"/>
          </a:xfrm>
          <a:prstGeom prst="rect">
            <a:avLst/>
          </a:prstGeom>
          <a:noFill/>
        </p:spPr>
      </p:pic>
      <p:pic>
        <p:nvPicPr>
          <p:cNvPr id="20482" name="Picture 2"/>
          <p:cNvPicPr>
            <a:picLocks noChangeAspect="1" noChangeArrowheads="1"/>
          </p:cNvPicPr>
          <p:nvPr/>
        </p:nvPicPr>
        <p:blipFill>
          <a:blip r:embed="rId3" cstate="print"/>
          <a:srcRect l="31845" t="29297" r="28074" b="28711"/>
          <a:stretch>
            <a:fillRect/>
          </a:stretch>
        </p:blipFill>
        <p:spPr bwMode="auto">
          <a:xfrm>
            <a:off x="428596" y="1571612"/>
            <a:ext cx="8246936" cy="4857784"/>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794988" y="214290"/>
            <a:ext cx="6991722"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kk-KZ" sz="28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Жергілікті  жер  климатына  бейімделген </a:t>
            </a: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28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ағаштар мен   гүлдер </a:t>
            </a:r>
            <a:endParaRPr kumimoji="0" lang="kk-KZ" sz="2800" b="0" i="0" u="none" strike="noStrike" cap="none" normalizeH="0" baseline="0" dirty="0" smtClean="0">
              <a:ln>
                <a:noFill/>
              </a:ln>
              <a:solidFill>
                <a:srgbClr val="C00000"/>
              </a:solidFill>
              <a:effectLst/>
              <a:latin typeface="Times New Roman" pitchFamily="18" charset="0"/>
              <a:cs typeface="Times New Roman" pitchFamily="18" charset="0"/>
            </a:endParaRPr>
          </a:p>
        </p:txBody>
      </p:sp>
      <p:pic>
        <p:nvPicPr>
          <p:cNvPr id="21506" name="Picture 2" descr="картинка1"/>
          <p:cNvPicPr>
            <a:picLocks noChangeAspect="1" noChangeArrowheads="1"/>
          </p:cNvPicPr>
          <p:nvPr/>
        </p:nvPicPr>
        <p:blipFill>
          <a:blip r:embed="rId2" cstate="print"/>
          <a:srcRect/>
          <a:stretch>
            <a:fillRect/>
          </a:stretch>
        </p:blipFill>
        <p:spPr bwMode="auto">
          <a:xfrm>
            <a:off x="714348" y="3643314"/>
            <a:ext cx="4606912" cy="2559144"/>
          </a:xfrm>
          <a:prstGeom prst="rect">
            <a:avLst/>
          </a:prstGeom>
          <a:noFill/>
          <a:ln w="9525">
            <a:noFill/>
            <a:miter lim="800000"/>
            <a:headEnd/>
            <a:tailEnd/>
          </a:ln>
        </p:spPr>
      </p:pic>
      <p:pic>
        <p:nvPicPr>
          <p:cNvPr id="21507" name="Picture 3" descr="картинка4"/>
          <p:cNvPicPr>
            <a:picLocks noChangeAspect="1" noChangeArrowheads="1"/>
          </p:cNvPicPr>
          <p:nvPr/>
        </p:nvPicPr>
        <p:blipFill>
          <a:blip r:embed="rId3" cstate="print"/>
          <a:srcRect/>
          <a:stretch>
            <a:fillRect/>
          </a:stretch>
        </p:blipFill>
        <p:spPr bwMode="auto">
          <a:xfrm>
            <a:off x="5786446" y="1285860"/>
            <a:ext cx="2571768" cy="1928826"/>
          </a:xfrm>
          <a:prstGeom prst="rect">
            <a:avLst/>
          </a:prstGeom>
          <a:noFill/>
          <a:ln w="9525">
            <a:noFill/>
            <a:miter lim="800000"/>
            <a:headEnd/>
            <a:tailEnd/>
          </a:ln>
        </p:spPr>
      </p:pic>
      <p:pic>
        <p:nvPicPr>
          <p:cNvPr id="21508" name="Picture 4" descr="картинка3"/>
          <p:cNvPicPr>
            <a:picLocks noChangeAspect="1" noChangeArrowheads="1"/>
          </p:cNvPicPr>
          <p:nvPr/>
        </p:nvPicPr>
        <p:blipFill>
          <a:blip r:embed="rId4" cstate="print"/>
          <a:srcRect/>
          <a:stretch>
            <a:fillRect/>
          </a:stretch>
        </p:blipFill>
        <p:spPr bwMode="auto">
          <a:xfrm>
            <a:off x="3286116" y="1500174"/>
            <a:ext cx="2296954" cy="2000264"/>
          </a:xfrm>
          <a:prstGeom prst="rect">
            <a:avLst/>
          </a:prstGeom>
          <a:noFill/>
          <a:ln w="9525">
            <a:noFill/>
            <a:miter lim="800000"/>
            <a:headEnd/>
            <a:tailEnd/>
          </a:ln>
        </p:spPr>
      </p:pic>
      <p:pic>
        <p:nvPicPr>
          <p:cNvPr id="21509" name="Picture 5" descr="картинка5"/>
          <p:cNvPicPr>
            <a:picLocks noChangeAspect="1" noChangeArrowheads="1"/>
          </p:cNvPicPr>
          <p:nvPr/>
        </p:nvPicPr>
        <p:blipFill>
          <a:blip r:embed="rId5" cstate="print"/>
          <a:srcRect/>
          <a:stretch>
            <a:fillRect/>
          </a:stretch>
        </p:blipFill>
        <p:spPr bwMode="auto">
          <a:xfrm>
            <a:off x="5429256" y="3714752"/>
            <a:ext cx="3208767" cy="2143140"/>
          </a:xfrm>
          <a:prstGeom prst="rect">
            <a:avLst/>
          </a:prstGeom>
          <a:noFill/>
          <a:ln w="9525">
            <a:noFill/>
            <a:miter lim="800000"/>
            <a:headEnd/>
            <a:tailEnd/>
          </a:ln>
        </p:spPr>
      </p:pic>
      <p:pic>
        <p:nvPicPr>
          <p:cNvPr id="21510" name="Picture 6" descr="картинка6"/>
          <p:cNvPicPr>
            <a:picLocks noChangeAspect="1" noChangeArrowheads="1"/>
          </p:cNvPicPr>
          <p:nvPr/>
        </p:nvPicPr>
        <p:blipFill>
          <a:blip r:embed="rId6" cstate="print"/>
          <a:srcRect/>
          <a:stretch>
            <a:fillRect/>
          </a:stretch>
        </p:blipFill>
        <p:spPr bwMode="auto">
          <a:xfrm>
            <a:off x="571472" y="1357298"/>
            <a:ext cx="2528870" cy="186791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278</Words>
  <Application>Microsoft Office PowerPoint</Application>
  <PresentationFormat>Экран (4:3)</PresentationFormat>
  <Paragraphs>30</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Қорытынды</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 Windows</dc:creator>
  <cp:lastModifiedBy>Пользователь Windows</cp:lastModifiedBy>
  <cp:revision>2</cp:revision>
  <dcterms:created xsi:type="dcterms:W3CDTF">2020-11-11T17:56:46Z</dcterms:created>
  <dcterms:modified xsi:type="dcterms:W3CDTF">2020-11-12T07:41:58Z</dcterms:modified>
</cp:coreProperties>
</file>