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95" r:id="rId3"/>
    <p:sldId id="300" r:id="rId4"/>
    <p:sldId id="266" r:id="rId5"/>
    <p:sldId id="275" r:id="rId6"/>
    <p:sldId id="290" r:id="rId7"/>
    <p:sldId id="293" r:id="rId8"/>
    <p:sldId id="270" r:id="rId9"/>
    <p:sldId id="264" r:id="rId10"/>
    <p:sldId id="267" r:id="rId11"/>
    <p:sldId id="268" r:id="rId12"/>
    <p:sldId id="283" r:id="rId13"/>
    <p:sldId id="285" r:id="rId14"/>
    <p:sldId id="286" r:id="rId15"/>
    <p:sldId id="282" r:id="rId16"/>
    <p:sldId id="298" r:id="rId17"/>
    <p:sldId id="289" r:id="rId18"/>
    <p:sldId id="279" r:id="rId19"/>
    <p:sldId id="301" r:id="rId20"/>
    <p:sldId id="294" r:id="rId21"/>
    <p:sldId id="303" r:id="rId22"/>
    <p:sldId id="297" r:id="rId23"/>
    <p:sldId id="299" r:id="rId24"/>
    <p:sldId id="296" r:id="rId25"/>
    <p:sldId id="302" r:id="rId26"/>
    <p:sldId id="304" r:id="rId27"/>
    <p:sldId id="305" r:id="rId28"/>
    <p:sldId id="306" r:id="rId29"/>
    <p:sldId id="307" r:id="rId30"/>
    <p:sldId id="271" r:id="rId31"/>
  </p:sldIdLst>
  <p:sldSz cx="18288000" cy="10287000"/>
  <p:notesSz cx="18288000" cy="10287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5" autoAdjust="0"/>
    <p:restoredTop sz="89503" autoAdjust="0"/>
  </p:normalViewPr>
  <p:slideViewPr>
    <p:cSldViewPr>
      <p:cViewPr varScale="1">
        <p:scale>
          <a:sx n="49" d="100"/>
          <a:sy n="49" d="100"/>
        </p:scale>
        <p:origin x="67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E04A3-49E5-4CA1-9C24-95453ACAF635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80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63634-65D0-4761-BC88-042F6F45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77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63634-65D0-4761-BC88-042F6F452FC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583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https://www.instagram.com/reel/DBYRuGwNlpz/?igsh=YW42MXNwMW81NmRy</a:t>
            </a:r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3634-65D0-4761-BC88-042F6F452FC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81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8288000" cy="7610475"/>
          </a:xfrm>
          <a:custGeom>
            <a:avLst/>
            <a:gdLst/>
            <a:ahLst/>
            <a:cxnLst/>
            <a:rect l="l" t="t" r="r" b="b"/>
            <a:pathLst>
              <a:path w="18288000" h="7610475">
                <a:moveTo>
                  <a:pt x="0" y="7609938"/>
                </a:moveTo>
                <a:lnTo>
                  <a:pt x="18287998" y="7609938"/>
                </a:lnTo>
                <a:lnTo>
                  <a:pt x="18287998" y="0"/>
                </a:lnTo>
                <a:lnTo>
                  <a:pt x="0" y="0"/>
                </a:lnTo>
                <a:lnTo>
                  <a:pt x="0" y="7609938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bg object 17"/>
          <p:cNvSpPr/>
          <p:nvPr/>
        </p:nvSpPr>
        <p:spPr>
          <a:xfrm>
            <a:off x="0" y="10286463"/>
            <a:ext cx="18288000" cy="635"/>
          </a:xfrm>
          <a:custGeom>
            <a:avLst/>
            <a:gdLst/>
            <a:ahLst/>
            <a:cxnLst/>
            <a:rect l="l" t="t" r="r" b="b"/>
            <a:pathLst>
              <a:path w="18288000" h="634">
                <a:moveTo>
                  <a:pt x="0" y="536"/>
                </a:moveTo>
                <a:lnTo>
                  <a:pt x="18287998" y="536"/>
                </a:lnTo>
                <a:lnTo>
                  <a:pt x="18287998" y="0"/>
                </a:lnTo>
                <a:lnTo>
                  <a:pt x="0" y="0"/>
                </a:lnTo>
                <a:lnTo>
                  <a:pt x="0" y="536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8" name="bg object 18"/>
          <p:cNvSpPr/>
          <p:nvPr/>
        </p:nvSpPr>
        <p:spPr>
          <a:xfrm>
            <a:off x="0" y="7609939"/>
            <a:ext cx="18288000" cy="2676525"/>
          </a:xfrm>
          <a:custGeom>
            <a:avLst/>
            <a:gdLst/>
            <a:ahLst/>
            <a:cxnLst/>
            <a:rect l="l" t="t" r="r" b="b"/>
            <a:pathLst>
              <a:path w="18288000" h="2676525">
                <a:moveTo>
                  <a:pt x="18287998" y="2676524"/>
                </a:moveTo>
                <a:lnTo>
                  <a:pt x="0" y="267652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2676524"/>
                </a:lnTo>
                <a:close/>
              </a:path>
            </a:pathLst>
          </a:custGeom>
          <a:solidFill>
            <a:srgbClr val="9179D4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08586" y="4184019"/>
            <a:ext cx="3895724" cy="4705349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6859000" y="1031792"/>
            <a:ext cx="38100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560" y="0"/>
                </a:lnTo>
              </a:path>
            </a:pathLst>
          </a:custGeom>
          <a:ln w="49003">
            <a:solidFill>
              <a:srgbClr val="241352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1" name="bg object 21"/>
          <p:cNvSpPr/>
          <p:nvPr/>
        </p:nvSpPr>
        <p:spPr>
          <a:xfrm>
            <a:off x="16859000" y="1213657"/>
            <a:ext cx="38100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560" y="0"/>
                </a:lnTo>
              </a:path>
            </a:pathLst>
          </a:custGeom>
          <a:ln w="49003">
            <a:solidFill>
              <a:srgbClr val="241352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2" name="bg object 22"/>
          <p:cNvSpPr/>
          <p:nvPr/>
        </p:nvSpPr>
        <p:spPr>
          <a:xfrm>
            <a:off x="16859000" y="1395523"/>
            <a:ext cx="38100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560" y="0"/>
                </a:lnTo>
              </a:path>
            </a:pathLst>
          </a:custGeom>
          <a:ln w="49003">
            <a:solidFill>
              <a:srgbClr val="241352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04540" y="4595357"/>
            <a:ext cx="3343275" cy="4486274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7202934" y="8889194"/>
            <a:ext cx="590549" cy="190500"/>
          </a:xfrm>
          <a:custGeom>
            <a:avLst/>
            <a:gdLst/>
            <a:ahLst/>
            <a:cxnLst/>
            <a:rect l="l" t="t" r="r" b="b"/>
            <a:pathLst>
              <a:path w="590550" h="190500">
                <a:moveTo>
                  <a:pt x="456823" y="190288"/>
                </a:moveTo>
                <a:lnTo>
                  <a:pt x="447576" y="190288"/>
                </a:lnTo>
                <a:lnTo>
                  <a:pt x="442374" y="188034"/>
                </a:lnTo>
                <a:lnTo>
                  <a:pt x="438906" y="182961"/>
                </a:lnTo>
                <a:lnTo>
                  <a:pt x="436296" y="176647"/>
                </a:lnTo>
                <a:lnTo>
                  <a:pt x="436233" y="170069"/>
                </a:lnTo>
                <a:lnTo>
                  <a:pt x="438662" y="164019"/>
                </a:lnTo>
                <a:lnTo>
                  <a:pt x="443530" y="159290"/>
                </a:lnTo>
                <a:lnTo>
                  <a:pt x="515778" y="111946"/>
                </a:lnTo>
                <a:lnTo>
                  <a:pt x="0" y="111946"/>
                </a:lnTo>
                <a:lnTo>
                  <a:pt x="0" y="78130"/>
                </a:lnTo>
                <a:lnTo>
                  <a:pt x="515778" y="78130"/>
                </a:lnTo>
                <a:lnTo>
                  <a:pt x="443530" y="30787"/>
                </a:lnTo>
                <a:lnTo>
                  <a:pt x="438662" y="25820"/>
                </a:lnTo>
                <a:lnTo>
                  <a:pt x="436233" y="19796"/>
                </a:lnTo>
                <a:lnTo>
                  <a:pt x="436296" y="13350"/>
                </a:lnTo>
                <a:lnTo>
                  <a:pt x="438906" y="7115"/>
                </a:lnTo>
                <a:lnTo>
                  <a:pt x="443999" y="2368"/>
                </a:lnTo>
                <a:lnTo>
                  <a:pt x="450177" y="0"/>
                </a:lnTo>
                <a:lnTo>
                  <a:pt x="456787" y="61"/>
                </a:lnTo>
                <a:lnTo>
                  <a:pt x="463181" y="2606"/>
                </a:lnTo>
                <a:lnTo>
                  <a:pt x="582246" y="80948"/>
                </a:lnTo>
                <a:lnTo>
                  <a:pt x="587448" y="84330"/>
                </a:lnTo>
                <a:lnTo>
                  <a:pt x="590338" y="89402"/>
                </a:lnTo>
                <a:lnTo>
                  <a:pt x="590338" y="100674"/>
                </a:lnTo>
                <a:lnTo>
                  <a:pt x="587448" y="105747"/>
                </a:lnTo>
                <a:lnTo>
                  <a:pt x="582824" y="109128"/>
                </a:lnTo>
                <a:lnTo>
                  <a:pt x="463181" y="187470"/>
                </a:lnTo>
                <a:lnTo>
                  <a:pt x="460291" y="189161"/>
                </a:lnTo>
                <a:lnTo>
                  <a:pt x="456823" y="190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pic>
        <p:nvPicPr>
          <p:cNvPr id="25" name="bg 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611" y="6183465"/>
            <a:ext cx="3114674" cy="29051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33800" y="749316"/>
            <a:ext cx="1342040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97960" y="221808"/>
            <a:ext cx="12261851" cy="692497"/>
          </a:xfrm>
        </p:spPr>
        <p:txBody>
          <a:bodyPr lIns="0" tIns="0" rIns="0" bIns="0"/>
          <a:lstStyle>
            <a:lvl1pPr>
              <a:defRPr sz="4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97960" y="221808"/>
            <a:ext cx="12261851" cy="692497"/>
          </a:xfrm>
        </p:spPr>
        <p:txBody>
          <a:bodyPr lIns="0" tIns="0" rIns="0" bIns="0"/>
          <a:lstStyle>
            <a:lvl1pPr>
              <a:defRPr sz="4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1" y="2366010"/>
            <a:ext cx="79552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1" y="2366010"/>
            <a:ext cx="79552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97960" y="221808"/>
            <a:ext cx="12261851" cy="692497"/>
          </a:xfrm>
        </p:spPr>
        <p:txBody>
          <a:bodyPr lIns="0" tIns="0" rIns="0" bIns="0"/>
          <a:lstStyle>
            <a:lvl1pPr>
              <a:defRPr sz="4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97960" y="221808"/>
            <a:ext cx="1226185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2" y="9566910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6">
        <a:defRPr>
          <a:latin typeface="+mn-lt"/>
          <a:ea typeface="+mn-ea"/>
          <a:cs typeface="+mn-cs"/>
        </a:defRPr>
      </a:lvl2pPr>
      <a:lvl3pPr marL="914411">
        <a:defRPr>
          <a:latin typeface="+mn-lt"/>
          <a:ea typeface="+mn-ea"/>
          <a:cs typeface="+mn-cs"/>
        </a:defRPr>
      </a:lvl3pPr>
      <a:lvl4pPr marL="1371617">
        <a:defRPr>
          <a:latin typeface="+mn-lt"/>
          <a:ea typeface="+mn-ea"/>
          <a:cs typeface="+mn-cs"/>
        </a:defRPr>
      </a:lvl4pPr>
      <a:lvl5pPr marL="1828823">
        <a:defRPr>
          <a:latin typeface="+mn-lt"/>
          <a:ea typeface="+mn-ea"/>
          <a:cs typeface="+mn-cs"/>
        </a:defRPr>
      </a:lvl5pPr>
      <a:lvl6pPr marL="2286029">
        <a:defRPr>
          <a:latin typeface="+mn-lt"/>
          <a:ea typeface="+mn-ea"/>
          <a:cs typeface="+mn-cs"/>
        </a:defRPr>
      </a:lvl6pPr>
      <a:lvl7pPr marL="2743234">
        <a:defRPr>
          <a:latin typeface="+mn-lt"/>
          <a:ea typeface="+mn-ea"/>
          <a:cs typeface="+mn-cs"/>
        </a:defRPr>
      </a:lvl7pPr>
      <a:lvl8pPr marL="3200440">
        <a:defRPr>
          <a:latin typeface="+mn-lt"/>
          <a:ea typeface="+mn-ea"/>
          <a:cs typeface="+mn-cs"/>
        </a:defRPr>
      </a:lvl8pPr>
      <a:lvl9pPr marL="365764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6">
        <a:defRPr>
          <a:latin typeface="+mn-lt"/>
          <a:ea typeface="+mn-ea"/>
          <a:cs typeface="+mn-cs"/>
        </a:defRPr>
      </a:lvl2pPr>
      <a:lvl3pPr marL="914411">
        <a:defRPr>
          <a:latin typeface="+mn-lt"/>
          <a:ea typeface="+mn-ea"/>
          <a:cs typeface="+mn-cs"/>
        </a:defRPr>
      </a:lvl3pPr>
      <a:lvl4pPr marL="1371617">
        <a:defRPr>
          <a:latin typeface="+mn-lt"/>
          <a:ea typeface="+mn-ea"/>
          <a:cs typeface="+mn-cs"/>
        </a:defRPr>
      </a:lvl4pPr>
      <a:lvl5pPr marL="1828823">
        <a:defRPr>
          <a:latin typeface="+mn-lt"/>
          <a:ea typeface="+mn-ea"/>
          <a:cs typeface="+mn-cs"/>
        </a:defRPr>
      </a:lvl5pPr>
      <a:lvl6pPr marL="2286029">
        <a:defRPr>
          <a:latin typeface="+mn-lt"/>
          <a:ea typeface="+mn-ea"/>
          <a:cs typeface="+mn-cs"/>
        </a:defRPr>
      </a:lvl6pPr>
      <a:lvl7pPr marL="2743234">
        <a:defRPr>
          <a:latin typeface="+mn-lt"/>
          <a:ea typeface="+mn-ea"/>
          <a:cs typeface="+mn-cs"/>
        </a:defRPr>
      </a:lvl7pPr>
      <a:lvl8pPr marL="3200440">
        <a:defRPr>
          <a:latin typeface="+mn-lt"/>
          <a:ea typeface="+mn-ea"/>
          <a:cs typeface="+mn-cs"/>
        </a:defRPr>
      </a:lvl8pPr>
      <a:lvl9pPr marL="365764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instagram.com/reel/C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reel/DAYHowRtOYX/?igsh=MTFzbjNqaTI1NXBndg==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stagram.com/reel/DBLnz-nt6z4/?igsh=d205Mnl0aXluaHN3" TargetMode="Externa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stagram.com/reel/DAvqW17NhUO/?igsh=aWtsdzl6c2VsZGhj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stagram.com/reel/DBYRuGwNlpz/?igsh=YW42MXNwMW81NmRy" TargetMode="Externa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stagram.com/reel/DAlAGCDtDiK/?igsh=bjZ3ZjY4ZnJlNDBr" TargetMode="Externa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90800" y="-68837"/>
            <a:ext cx="10901202" cy="301454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5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«Біртұтас тәрбие бағдарламасы»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5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негізінде атқарылған жұмыстар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11650" marR="5081" indent="-1599584">
              <a:lnSpc>
                <a:spcPts val="7581"/>
              </a:lnSpc>
              <a:spcBef>
                <a:spcPts val="240"/>
              </a:spcBef>
              <a:tabLst>
                <a:tab pos="4579677" algn="l"/>
              </a:tabLst>
            </a:pPr>
            <a:endParaRPr sz="6350" dirty="0">
              <a:latin typeface="Arial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C15FFB-08DC-553D-7C0D-AFE3F4FA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194" y="0"/>
            <a:ext cx="3756904" cy="37638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7417434"/>
            <a:ext cx="18288000" cy="2869565"/>
            <a:chOff x="-660991" y="6680574"/>
            <a:chExt cx="18288000" cy="2870200"/>
          </a:xfrm>
        </p:grpSpPr>
        <p:sp>
          <p:nvSpPr>
            <p:cNvPr id="4" name="object 4"/>
            <p:cNvSpPr/>
            <p:nvPr/>
          </p:nvSpPr>
          <p:spPr>
            <a:xfrm>
              <a:off x="-660991" y="6680574"/>
              <a:ext cx="18288000" cy="2870200"/>
            </a:xfrm>
            <a:custGeom>
              <a:avLst/>
              <a:gdLst/>
              <a:ahLst/>
              <a:cxnLst/>
              <a:rect l="l" t="t" r="r" b="b"/>
              <a:pathLst>
                <a:path w="18288000" h="2870200">
                  <a:moveTo>
                    <a:pt x="18287998" y="2869670"/>
                  </a:moveTo>
                  <a:lnTo>
                    <a:pt x="0" y="2869670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2869670"/>
                  </a:lnTo>
                  <a:close/>
                </a:path>
              </a:pathLst>
            </a:custGeom>
            <a:solidFill>
              <a:srgbClr val="9179D4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972675"/>
              <a:ext cx="5181599" cy="228599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6669927" y="1028911"/>
            <a:ext cx="590549" cy="190500"/>
          </a:xfrm>
          <a:custGeom>
            <a:avLst/>
            <a:gdLst/>
            <a:ahLst/>
            <a:cxnLst/>
            <a:rect l="l" t="t" r="r" b="b"/>
            <a:pathLst>
              <a:path w="590550" h="190500">
                <a:moveTo>
                  <a:pt x="456823" y="190288"/>
                </a:moveTo>
                <a:lnTo>
                  <a:pt x="447576" y="190288"/>
                </a:lnTo>
                <a:lnTo>
                  <a:pt x="442374" y="188034"/>
                </a:lnTo>
                <a:lnTo>
                  <a:pt x="438906" y="182961"/>
                </a:lnTo>
                <a:lnTo>
                  <a:pt x="436296" y="176647"/>
                </a:lnTo>
                <a:lnTo>
                  <a:pt x="436233" y="170069"/>
                </a:lnTo>
                <a:lnTo>
                  <a:pt x="438662" y="164019"/>
                </a:lnTo>
                <a:lnTo>
                  <a:pt x="443530" y="159290"/>
                </a:lnTo>
                <a:lnTo>
                  <a:pt x="515778" y="111946"/>
                </a:lnTo>
                <a:lnTo>
                  <a:pt x="0" y="111946"/>
                </a:lnTo>
                <a:lnTo>
                  <a:pt x="0" y="78130"/>
                </a:lnTo>
                <a:lnTo>
                  <a:pt x="515778" y="78130"/>
                </a:lnTo>
                <a:lnTo>
                  <a:pt x="443530" y="30787"/>
                </a:lnTo>
                <a:lnTo>
                  <a:pt x="438662" y="25820"/>
                </a:lnTo>
                <a:lnTo>
                  <a:pt x="436233" y="19796"/>
                </a:lnTo>
                <a:lnTo>
                  <a:pt x="436296" y="13350"/>
                </a:lnTo>
                <a:lnTo>
                  <a:pt x="438906" y="7115"/>
                </a:lnTo>
                <a:lnTo>
                  <a:pt x="443999" y="2368"/>
                </a:lnTo>
                <a:lnTo>
                  <a:pt x="450177" y="0"/>
                </a:lnTo>
                <a:lnTo>
                  <a:pt x="456787" y="61"/>
                </a:lnTo>
                <a:lnTo>
                  <a:pt x="463181" y="2606"/>
                </a:lnTo>
                <a:lnTo>
                  <a:pt x="582246" y="80948"/>
                </a:lnTo>
                <a:lnTo>
                  <a:pt x="587448" y="84330"/>
                </a:lnTo>
                <a:lnTo>
                  <a:pt x="590338" y="89402"/>
                </a:lnTo>
                <a:lnTo>
                  <a:pt x="590338" y="100674"/>
                </a:lnTo>
                <a:lnTo>
                  <a:pt x="587448" y="105747"/>
                </a:lnTo>
                <a:lnTo>
                  <a:pt x="582824" y="109128"/>
                </a:lnTo>
                <a:lnTo>
                  <a:pt x="463181" y="187470"/>
                </a:lnTo>
                <a:lnTo>
                  <a:pt x="460291" y="189161"/>
                </a:lnTo>
                <a:lnTo>
                  <a:pt x="456823" y="190288"/>
                </a:lnTo>
                <a:close/>
              </a:path>
            </a:pathLst>
          </a:custGeom>
          <a:solidFill>
            <a:srgbClr val="241352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013030" y="7749289"/>
            <a:ext cx="11817770" cy="15234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5801"/>
              </a:lnSpc>
              <a:spcBef>
                <a:spcPts val="110"/>
              </a:spcBef>
            </a:pPr>
            <a:r>
              <a:rPr lang="kk-KZ" sz="5400" dirty="0">
                <a:latin typeface="Lucida Sans Unicode"/>
                <a:cs typeface="Lucida Sans Unicode"/>
              </a:rPr>
              <a:t>«Отбасының басты қағидалары және жылы тілектері» тренингі</a:t>
            </a:r>
            <a:endParaRPr sz="5400" dirty="0">
              <a:latin typeface="Lucida Sans Unicode"/>
              <a:cs typeface="Lucida Sans Unicode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9583EA-D7D2-E445-7C28-202316063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419" y="79799"/>
            <a:ext cx="2238390" cy="22425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942144"/>
            <a:ext cx="6591525" cy="35098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9" y="19558"/>
            <a:ext cx="5257009" cy="39225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5" y="0"/>
            <a:ext cx="5370595" cy="39092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1A037A-BD0B-014C-2941-4E3D29B96B5E}"/>
              </a:ext>
            </a:extLst>
          </p:cNvPr>
          <p:cNvSpPr txBox="1"/>
          <p:nvPr/>
        </p:nvSpPr>
        <p:spPr>
          <a:xfrm>
            <a:off x="8458200" y="9269999"/>
            <a:ext cx="5093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https://www.instagram.com/reel/C</a:t>
            </a:r>
            <a:r>
              <a:rPr lang="kk-KZ" dirty="0"/>
              <a:t>» </a:t>
            </a:r>
            <a:r>
              <a:rPr lang="en-US" dirty="0"/>
              <a:t>_2DjFKtj2Q/?igsh=Z3hhbWpsbjh5emty</a:t>
            </a:r>
            <a:endParaRPr lang="ru-K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95665" y="6532790"/>
            <a:ext cx="3067049" cy="378142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E95DFB-3542-3DCA-805C-034FAB5BB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0064" y="5443"/>
            <a:ext cx="3067050" cy="30727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A616D5-516A-7C42-D2EA-CD0B18726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/>
          <a:stretch/>
        </p:blipFill>
        <p:spPr>
          <a:xfrm>
            <a:off x="10886" y="0"/>
            <a:ext cx="5551714" cy="4394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537F4-BE6F-5918-D880-500D85339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0"/>
            <a:ext cx="5517327" cy="43949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11838F-2081-CA25-5237-C5229A755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22371"/>
            <a:ext cx="5039179" cy="38025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C51826-103B-EECE-B026-606A0E929F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410" y="4733966"/>
            <a:ext cx="5039179" cy="38909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0B2B62-3EF1-24A1-77C6-76195577EAF5}"/>
              </a:ext>
            </a:extLst>
          </p:cNvPr>
          <p:cNvSpPr txBox="1"/>
          <p:nvPr/>
        </p:nvSpPr>
        <p:spPr>
          <a:xfrm>
            <a:off x="4038600" y="9068609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 err="1">
                <a:solidFill>
                  <a:schemeClr val="accent1"/>
                </a:solidFill>
              </a:rPr>
              <a:t>Денсаулық</a:t>
            </a:r>
            <a:r>
              <a:rPr lang="ru-RU" sz="3600" dirty="0">
                <a:solidFill>
                  <a:schemeClr val="accent1"/>
                </a:solidFill>
              </a:rPr>
              <a:t> </a:t>
            </a:r>
            <a:r>
              <a:rPr lang="ru-RU" sz="3600" dirty="0" err="1">
                <a:solidFill>
                  <a:schemeClr val="accent1"/>
                </a:solidFill>
              </a:rPr>
              <a:t>күніне</a:t>
            </a:r>
            <a:r>
              <a:rPr lang="ru-RU" sz="3600" dirty="0">
                <a:solidFill>
                  <a:schemeClr val="accent1"/>
                </a:solidFill>
              </a:rPr>
              <a:t> </a:t>
            </a:r>
            <a:r>
              <a:rPr lang="ru-RU" sz="3600" dirty="0" err="1">
                <a:solidFill>
                  <a:schemeClr val="accent1"/>
                </a:solidFill>
              </a:rPr>
              <a:t>орай</a:t>
            </a:r>
            <a:r>
              <a:rPr lang="ru-RU" sz="3600" dirty="0">
                <a:solidFill>
                  <a:schemeClr val="accent1"/>
                </a:solidFill>
              </a:rPr>
              <a:t> </a:t>
            </a:r>
            <a:r>
              <a:rPr lang="ru-RU" sz="3600" dirty="0" err="1">
                <a:solidFill>
                  <a:schemeClr val="accent1"/>
                </a:solidFill>
              </a:rPr>
              <a:t>спорттық</a:t>
            </a:r>
            <a:r>
              <a:rPr lang="ru-RU" sz="3600" dirty="0">
                <a:solidFill>
                  <a:schemeClr val="accent1"/>
                </a:solidFill>
              </a:rPr>
              <a:t> </a:t>
            </a:r>
            <a:r>
              <a:rPr lang="ru-RU" sz="4000" dirty="0" err="1">
                <a:solidFill>
                  <a:schemeClr val="accent1"/>
                </a:solidFill>
              </a:rPr>
              <a:t>іс-шаралар</a:t>
            </a:r>
            <a:endParaRPr lang="ru-KZ" sz="400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2748E1-C8AF-F79C-EC38-6601ECC4BEAF}"/>
              </a:ext>
            </a:extLst>
          </p:cNvPr>
          <p:cNvSpPr txBox="1"/>
          <p:nvPr/>
        </p:nvSpPr>
        <p:spPr>
          <a:xfrm>
            <a:off x="4038600" y="9944882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https://www.instagram.com/reel/DAYHowRtOYX/?igsh=MTFzbjNqaTI1NXBndg==</a:t>
            </a:r>
            <a:r>
              <a:rPr lang="ru-RU" dirty="0"/>
              <a:t> </a:t>
            </a:r>
            <a:endParaRPr lang="ru-K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EAF8D5E-05BE-1A6E-B7B5-69B8318C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00" y="260817"/>
            <a:ext cx="13100051" cy="692497"/>
          </a:xfrm>
        </p:spPr>
        <p:txBody>
          <a:bodyPr/>
          <a:lstStyle/>
          <a:p>
            <a:r>
              <a:rPr lang="kk-KZ" dirty="0">
                <a:solidFill>
                  <a:schemeClr val="tx2"/>
                </a:solidFill>
              </a:rPr>
              <a:t>Даналық мектебі</a:t>
            </a:r>
            <a:endParaRPr lang="ru-KZ" dirty="0">
              <a:solidFill>
                <a:schemeClr val="tx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4A43C4-BBDC-28AE-AFC8-387A5AFAA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t="10239" r="824" b="1590"/>
          <a:stretch/>
        </p:blipFill>
        <p:spPr>
          <a:xfrm>
            <a:off x="228600" y="957262"/>
            <a:ext cx="8478570" cy="42243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7DEB8D-7F76-BC5F-D2BC-BA0FD1B76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7"/>
          <a:stretch/>
        </p:blipFill>
        <p:spPr>
          <a:xfrm>
            <a:off x="3505200" y="5750287"/>
            <a:ext cx="10753725" cy="45312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D54412-479C-6A65-C9DB-14CD5ECDF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t="14754" b="4426"/>
          <a:stretch/>
        </p:blipFill>
        <p:spPr>
          <a:xfrm>
            <a:off x="9739377" y="922303"/>
            <a:ext cx="8326168" cy="42713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ECE353-BEFF-B93A-AD4C-B3CF694F5BA8}"/>
              </a:ext>
            </a:extLst>
          </p:cNvPr>
          <p:cNvSpPr txBox="1"/>
          <p:nvPr/>
        </p:nvSpPr>
        <p:spPr>
          <a:xfrm>
            <a:off x="4758461" y="5281277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https://www.instagram.com/reel/DBLnz-nt6z4/?igsh=d205Mnl0aXluaHN3</a:t>
            </a:r>
            <a:r>
              <a:rPr lang="ru-RU" dirty="0"/>
              <a:t> 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4141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8C782-9C29-CFA4-D9F3-CD724A858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97567"/>
            <a:ext cx="15773400" cy="1146698"/>
          </a:xfrm>
        </p:spPr>
        <p:txBody>
          <a:bodyPr>
            <a:normAutofit fontScale="90000"/>
          </a:bodyPr>
          <a:lstStyle/>
          <a:p>
            <a:pPr indent="674370" algn="ctr">
              <a:lnSpc>
                <a:spcPct val="107000"/>
              </a:lnSpc>
              <a:spcAft>
                <a:spcPts val="1200"/>
              </a:spcAft>
            </a:pPr>
            <a:b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465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Мектепшілік</a:t>
            </a:r>
            <a:r>
              <a:rPr lang="kk-KZ" sz="465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465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іс-шаралар</a:t>
            </a:r>
            <a:br>
              <a:rPr lang="kk-KZ" sz="465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kk-KZ" sz="465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81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5E0946-AA61-13D7-2636-B07EEA640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2705100"/>
            <a:ext cx="7721600" cy="5791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95C534-77F0-2AFD-5E05-1DA91F1BA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705100"/>
            <a:ext cx="7721600" cy="5791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6ED7D9-757B-835F-75F0-E95751497BA4}"/>
              </a:ext>
            </a:extLst>
          </p:cNvPr>
          <p:cNvSpPr txBox="1"/>
          <p:nvPr/>
        </p:nvSpPr>
        <p:spPr>
          <a:xfrm>
            <a:off x="6705600" y="1997214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tx2"/>
                </a:solidFill>
              </a:rPr>
              <a:t>Дублер</a:t>
            </a:r>
            <a:r>
              <a:rPr lang="ru-RU" sz="4000" b="1" dirty="0"/>
              <a:t> </a:t>
            </a:r>
            <a:r>
              <a:rPr lang="ru-RU" sz="4000" b="1" dirty="0" err="1">
                <a:solidFill>
                  <a:schemeClr val="tx2"/>
                </a:solidFill>
              </a:rPr>
              <a:t>күні</a:t>
            </a:r>
            <a:endParaRPr lang="ru-KZ" sz="4000" b="1" dirty="0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E0B5B4-C251-A859-A403-B2D22B5D820B}"/>
              </a:ext>
            </a:extLst>
          </p:cNvPr>
          <p:cNvSpPr txBox="1"/>
          <p:nvPr/>
        </p:nvSpPr>
        <p:spPr>
          <a:xfrm>
            <a:off x="4572000" y="85783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https://www.instagram.com/reel/DAvqW17NhUO/?igsh=aWtsdzl6c2VsZGhj</a:t>
            </a:r>
            <a:r>
              <a:rPr lang="ru-RU" dirty="0"/>
              <a:t> 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1517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E38558F-5349-01EF-C3BB-3315B63DE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206785"/>
            <a:ext cx="12261851" cy="692497"/>
          </a:xfrm>
        </p:spPr>
        <p:txBody>
          <a:bodyPr/>
          <a:lstStyle/>
          <a:p>
            <a:r>
              <a:rPr lang="ru-RU" dirty="0">
                <a:solidFill>
                  <a:schemeClr val="accent6"/>
                </a:solidFill>
              </a:rPr>
              <a:t>«</a:t>
            </a:r>
            <a:r>
              <a:rPr lang="ru-RU" dirty="0" err="1">
                <a:solidFill>
                  <a:schemeClr val="accent6"/>
                </a:solidFill>
              </a:rPr>
              <a:t>Күзгі</a:t>
            </a:r>
            <a:r>
              <a:rPr lang="ru-RU" dirty="0">
                <a:solidFill>
                  <a:schemeClr val="accent6"/>
                </a:solidFill>
              </a:rPr>
              <a:t> асар»  </a:t>
            </a:r>
            <a:r>
              <a:rPr lang="ru-RU" dirty="0" err="1">
                <a:solidFill>
                  <a:schemeClr val="accent6"/>
                </a:solidFill>
              </a:rPr>
              <a:t>жәрмеңкесі</a:t>
            </a:r>
            <a:endParaRPr lang="ru-KZ" dirty="0">
              <a:solidFill>
                <a:schemeClr val="accent6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863530-DBA2-F863-C73A-5075A55A1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5" b="33704"/>
          <a:stretch/>
        </p:blipFill>
        <p:spPr>
          <a:xfrm>
            <a:off x="5562600" y="2608517"/>
            <a:ext cx="7162800" cy="50699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0D41EC-47EF-4478-4B32-2AABB1130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1" y="850434"/>
            <a:ext cx="4631530" cy="82338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2D976F-F63E-E880-9C0A-B8D78AFB5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0" y="1228867"/>
            <a:ext cx="4436269" cy="7886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D17F28-F9CD-DB8C-2E6D-C8E2039EA24C}"/>
              </a:ext>
            </a:extLst>
          </p:cNvPr>
          <p:cNvSpPr txBox="1"/>
          <p:nvPr/>
        </p:nvSpPr>
        <p:spPr>
          <a:xfrm>
            <a:off x="5230587" y="8039100"/>
            <a:ext cx="9405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https://www.instagram.com/reel/DBYRuGwNlpz/?igsh=YW42MXNwMW81NmRy</a:t>
            </a:r>
            <a:endParaRPr lang="ru-RU" dirty="0"/>
          </a:p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4240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C5AC1-9BA5-AD41-629B-4C60BB42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676" y="-240616"/>
            <a:ext cx="15249924" cy="112695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kk-KZ" sz="54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 күні мен қарттар күніне арналған іс</a:t>
            </a:r>
            <a:r>
              <a:rPr lang="en-US" sz="54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kk-KZ" sz="54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шара</a:t>
            </a:r>
            <a:endParaRPr lang="ru-RU" i="1" dirty="0">
              <a:solidFill>
                <a:schemeClr val="tx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E7909D-8D93-F3E7-9AD6-A01FAE06D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6"/>
          <a:stretch/>
        </p:blipFill>
        <p:spPr>
          <a:xfrm>
            <a:off x="609600" y="851664"/>
            <a:ext cx="7687234" cy="49523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5F3056-B9C0-A2E9-0A51-0C6D392D3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8"/>
          <a:stretch/>
        </p:blipFill>
        <p:spPr>
          <a:xfrm>
            <a:off x="-37681" y="5878386"/>
            <a:ext cx="8981795" cy="43915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A26D0A-68FD-6764-CE58-BA14BE454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3"/>
          <a:stretch/>
        </p:blipFill>
        <p:spPr>
          <a:xfrm>
            <a:off x="8971098" y="5830558"/>
            <a:ext cx="9006161" cy="44230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F7430D-9628-5054-8F42-37CE4518B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/>
          <a:stretch/>
        </p:blipFill>
        <p:spPr>
          <a:xfrm>
            <a:off x="9236335" y="841398"/>
            <a:ext cx="8740924" cy="49523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8BA0F4C-2D2C-BFC4-3AC5-5857DD019D50}"/>
              </a:ext>
            </a:extLst>
          </p:cNvPr>
          <p:cNvSpPr txBox="1"/>
          <p:nvPr/>
        </p:nvSpPr>
        <p:spPr>
          <a:xfrm>
            <a:off x="3948871" y="482332"/>
            <a:ext cx="9276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https://www.instagram.com/reel/DBYRuGwNlpz/?igsh=YW42MXNwMW81NmRy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90568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30ABE1-0EE3-5759-3083-97BEF1DB541A}"/>
              </a:ext>
            </a:extLst>
          </p:cNvPr>
          <p:cNvSpPr txBox="1"/>
          <p:nvPr/>
        </p:nvSpPr>
        <p:spPr>
          <a:xfrm>
            <a:off x="2895600" y="190500"/>
            <a:ext cx="1249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</a:rPr>
              <a:t>Республика </a:t>
            </a:r>
            <a:r>
              <a:rPr lang="ru-RU" sz="4000" b="1" dirty="0" err="1">
                <a:solidFill>
                  <a:schemeClr val="accent1"/>
                </a:solidFill>
              </a:rPr>
              <a:t>күні</a:t>
            </a:r>
            <a:r>
              <a:rPr lang="ru-RU" sz="4000" b="1" dirty="0">
                <a:solidFill>
                  <a:schemeClr val="accent1"/>
                </a:solidFill>
              </a:rPr>
              <a:t> мен </a:t>
            </a:r>
            <a:r>
              <a:rPr lang="ru-RU" sz="4000" b="1" dirty="0" err="1">
                <a:solidFill>
                  <a:schemeClr val="accent1"/>
                </a:solidFill>
              </a:rPr>
              <a:t>қарттар</a:t>
            </a:r>
            <a:r>
              <a:rPr lang="ru-RU" sz="4000" b="1" dirty="0">
                <a:solidFill>
                  <a:schemeClr val="accent1"/>
                </a:solidFill>
              </a:rPr>
              <a:t> </a:t>
            </a:r>
            <a:r>
              <a:rPr lang="ru-RU" sz="4000" b="1" dirty="0" err="1">
                <a:solidFill>
                  <a:schemeClr val="accent1"/>
                </a:solidFill>
              </a:rPr>
              <a:t>күніне</a:t>
            </a:r>
            <a:r>
              <a:rPr lang="ru-RU" sz="4000" b="1" dirty="0">
                <a:solidFill>
                  <a:schemeClr val="accent1"/>
                </a:solidFill>
              </a:rPr>
              <a:t> </a:t>
            </a:r>
            <a:r>
              <a:rPr lang="ru-RU" sz="4000" b="1" dirty="0" err="1">
                <a:solidFill>
                  <a:schemeClr val="accent1"/>
                </a:solidFill>
              </a:rPr>
              <a:t>арналған</a:t>
            </a:r>
            <a:r>
              <a:rPr lang="ru-RU" sz="4000" b="1" dirty="0">
                <a:solidFill>
                  <a:schemeClr val="accent1"/>
                </a:solidFill>
              </a:rPr>
              <a:t> </a:t>
            </a:r>
            <a:r>
              <a:rPr lang="ru-RU" sz="4000" b="1" dirty="0" err="1">
                <a:solidFill>
                  <a:schemeClr val="accent1"/>
                </a:solidFill>
              </a:rPr>
              <a:t>іс</a:t>
            </a:r>
            <a:r>
              <a:rPr lang="ru-RU" sz="4000" b="1" dirty="0">
                <a:solidFill>
                  <a:schemeClr val="accent1"/>
                </a:solidFill>
              </a:rPr>
              <a:t>-шара</a:t>
            </a:r>
            <a:endParaRPr lang="ru-KZ" sz="4000" b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FFA1EC-6E4B-C073-288A-7E2D27C20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60631"/>
            <a:ext cx="7848600" cy="40651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136A09-3561-32EE-5DF4-A81387EB1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073080"/>
            <a:ext cx="9763125" cy="502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08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0CBB358-8687-1EE4-773A-3224FD229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0"/>
            <a:ext cx="12261851" cy="692497"/>
          </a:xfrm>
        </p:spPr>
        <p:txBody>
          <a:bodyPr/>
          <a:lstStyle/>
          <a:p>
            <a:r>
              <a:rPr lang="kk-KZ" dirty="0">
                <a:solidFill>
                  <a:schemeClr val="tx2"/>
                </a:solidFill>
              </a:rPr>
              <a:t>Мектепішілік</a:t>
            </a:r>
            <a:r>
              <a:rPr lang="kk-KZ" dirty="0"/>
              <a:t> </a:t>
            </a:r>
            <a:r>
              <a:rPr lang="kk-KZ" dirty="0">
                <a:solidFill>
                  <a:schemeClr val="tx2"/>
                </a:solidFill>
              </a:rPr>
              <a:t>қыздар</a:t>
            </a:r>
            <a:r>
              <a:rPr lang="kk-KZ" dirty="0"/>
              <a:t> </a:t>
            </a:r>
            <a:r>
              <a:rPr lang="kk-KZ" dirty="0">
                <a:solidFill>
                  <a:schemeClr val="tx2"/>
                </a:solidFill>
              </a:rPr>
              <a:t>жиналысы</a:t>
            </a:r>
            <a:endParaRPr lang="ru-KZ" dirty="0">
              <a:solidFill>
                <a:schemeClr val="tx2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755AD5-339C-9912-F033-AA2F1B2B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014"/>
            <a:ext cx="8839200" cy="54642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7F5016-7092-CF8B-01B1-86D938BE0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692498"/>
            <a:ext cx="8153399" cy="55282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D71956-05A2-9053-3275-1E59979DA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158" y="6487196"/>
            <a:ext cx="8452485" cy="3833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6253A1-0FBF-5E91-38D2-BF115388D337}"/>
              </a:ext>
            </a:extLst>
          </p:cNvPr>
          <p:cNvSpPr txBox="1"/>
          <p:nvPr/>
        </p:nvSpPr>
        <p:spPr>
          <a:xfrm>
            <a:off x="4572000" y="-10226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https://www.instagram.com/reel/DBFthuyIEXm/?igsh=MXRjemp2bm01cjdjOQ==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12894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4029" y="120271"/>
            <a:ext cx="15138371" cy="725199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1" marR="5081" indent="1245886" algn="ctr">
              <a:lnSpc>
                <a:spcPts val="4130"/>
              </a:lnSpc>
              <a:spcBef>
                <a:spcPts val="960"/>
              </a:spcBef>
              <a:tabLst>
                <a:tab pos="9721336" algn="l"/>
                <a:tab pos="10196323" algn="l"/>
              </a:tabLst>
            </a:pPr>
            <a:r>
              <a:rPr lang="ru-RU" sz="5400" dirty="0">
                <a:solidFill>
                  <a:schemeClr val="accent1"/>
                </a:solidFill>
                <a:latin typeface="+mj-lt"/>
              </a:rPr>
              <a:t>МЕКТЕП ПРЕЗИДЕНТ</a:t>
            </a:r>
            <a:r>
              <a:rPr lang="kk-KZ" sz="5400" dirty="0">
                <a:solidFill>
                  <a:schemeClr val="accent1"/>
                </a:solidFill>
                <a:latin typeface="+mj-lt"/>
              </a:rPr>
              <a:t>ІН САЙЛАУ</a:t>
            </a:r>
            <a:endParaRPr sz="54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1E0D28-D5FD-8913-CB50-AE4CB35DF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852" y="-5441"/>
            <a:ext cx="2538026" cy="25427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F173DC-5720-3EA2-126E-0A043E980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9" y="951201"/>
            <a:ext cx="7898946" cy="4914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16F671-E308-FB61-0F81-BA1F726E0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9" y="6204329"/>
            <a:ext cx="7831095" cy="3962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0F96A4-3412-B625-9EE9-5BEE6B8735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535" y="5573800"/>
            <a:ext cx="6832243" cy="44895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BEC4A7F-2FB7-9C3D-DD2A-9FA4F3F9B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888" y="1283969"/>
            <a:ext cx="7202985" cy="40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45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9F56E-CBCF-7C79-3B1D-0F2B7B15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190500"/>
            <a:ext cx="12261851" cy="692497"/>
          </a:xfrm>
        </p:spPr>
        <p:txBody>
          <a:bodyPr/>
          <a:lstStyle/>
          <a:p>
            <a:r>
              <a:rPr lang="kk-KZ" dirty="0">
                <a:solidFill>
                  <a:schemeClr val="accent1"/>
                </a:solidFill>
              </a:rPr>
              <a:t>ӘНҰРАН ОРЫНДАУ ЧЕЛЛЕНДЖІ</a:t>
            </a:r>
            <a:endParaRPr lang="ru-KZ" dirty="0">
              <a:solidFill>
                <a:schemeClr val="accent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02B928-D4F8-E469-4EAD-8AA87126B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6" y="916486"/>
            <a:ext cx="8102887" cy="42245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297937-964E-8D49-4DA0-3AD1C3D0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918918"/>
            <a:ext cx="7858125" cy="42245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5091BC-A5E5-41C9-B73D-1FA04DDBD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4" y="5422540"/>
            <a:ext cx="8427396" cy="44441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23CED7-D42E-0F76-7092-2C9DEF4DA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27" y="5487690"/>
            <a:ext cx="7858125" cy="419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91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59000" y="1031792"/>
            <a:ext cx="38100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560" y="0"/>
                </a:lnTo>
              </a:path>
            </a:pathLst>
          </a:custGeom>
          <a:ln w="49003">
            <a:solidFill>
              <a:srgbClr val="241352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" name="object 3"/>
          <p:cNvSpPr/>
          <p:nvPr/>
        </p:nvSpPr>
        <p:spPr>
          <a:xfrm>
            <a:off x="16859000" y="1213656"/>
            <a:ext cx="38100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560" y="0"/>
                </a:lnTo>
              </a:path>
            </a:pathLst>
          </a:custGeom>
          <a:ln w="49003">
            <a:solidFill>
              <a:srgbClr val="241352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4" name="object 4"/>
          <p:cNvSpPr/>
          <p:nvPr/>
        </p:nvSpPr>
        <p:spPr>
          <a:xfrm>
            <a:off x="16859000" y="1395523"/>
            <a:ext cx="38100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560" y="0"/>
                </a:lnTo>
              </a:path>
            </a:pathLst>
          </a:custGeom>
          <a:ln w="49003">
            <a:solidFill>
              <a:srgbClr val="241352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B1639B-92A1-FD00-E9A3-04D3D2158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1149" y="0"/>
            <a:ext cx="1939508" cy="19431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730025-8EF0-F3A8-C897-10E54179A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/>
          <a:stretch/>
        </p:blipFill>
        <p:spPr>
          <a:xfrm>
            <a:off x="28074" y="0"/>
            <a:ext cx="18251868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E95DFB-3542-3DCA-805C-034FAB5BB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446" y="5443"/>
            <a:ext cx="2694667" cy="2699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3D728-F87C-0636-4D54-990EA73749D7}"/>
              </a:ext>
            </a:extLst>
          </p:cNvPr>
          <p:cNvSpPr txBox="1"/>
          <p:nvPr/>
        </p:nvSpPr>
        <p:spPr>
          <a:xfrm>
            <a:off x="2747616" y="266700"/>
            <a:ext cx="13254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>
                <a:solidFill>
                  <a:schemeClr val="accent1"/>
                </a:solidFill>
              </a:rPr>
              <a:t>Мектеп президенті мен фракцияларын ұлықтау рәсімі</a:t>
            </a:r>
            <a:endParaRPr lang="ru-KZ" sz="4000" dirty="0">
              <a:solidFill>
                <a:schemeClr val="accent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015CAB-6CFC-FF52-820F-BFD3D517E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5843"/>
            <a:ext cx="6096000" cy="4572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D2806C-CFE2-73CB-0500-6FC71F0E7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" y="6069100"/>
            <a:ext cx="8165696" cy="38385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F9C0A9-0F1C-6412-9CF5-03AE82D8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63" y="1235843"/>
            <a:ext cx="8151719" cy="45449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3DE3C15-472D-3DAF-FD30-56EA2A788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59" y="6069099"/>
            <a:ext cx="8910978" cy="3838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81F92-78B2-B46F-5FC0-DF4DF38ECEAB}"/>
              </a:ext>
            </a:extLst>
          </p:cNvPr>
          <p:cNvSpPr txBox="1"/>
          <p:nvPr/>
        </p:nvSpPr>
        <p:spPr>
          <a:xfrm>
            <a:off x="2895600" y="0"/>
            <a:ext cx="13639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5000" b="1" dirty="0">
                <a:solidFill>
                  <a:schemeClr val="accent1"/>
                </a:solidFill>
              </a:rPr>
              <a:t>«Біздің мектеп</a:t>
            </a:r>
            <a:r>
              <a:rPr lang="en-US" sz="5000" b="1" dirty="0">
                <a:solidFill>
                  <a:schemeClr val="accent1"/>
                </a:solidFill>
              </a:rPr>
              <a:t>-</a:t>
            </a:r>
            <a:r>
              <a:rPr lang="kk-KZ" sz="5000" b="1" dirty="0">
                <a:solidFill>
                  <a:schemeClr val="accent1"/>
                </a:solidFill>
              </a:rPr>
              <a:t>буллингке қарсы» тақырыбында челлендж</a:t>
            </a:r>
            <a:endParaRPr lang="ru-KZ" sz="5000" b="1" dirty="0">
              <a:solidFill>
                <a:schemeClr val="accent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BB650F-9A94-A66C-FD0D-5758830D8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0"/>
            <a:ext cx="8860818" cy="68614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8F3F41-B37A-DD8A-2FC3-36A6050B0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714" y="1641754"/>
            <a:ext cx="7172486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60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3CBB2-7FBC-7B5E-1F8C-1BB112E0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0"/>
            <a:ext cx="16840200" cy="1384995"/>
          </a:xfrm>
        </p:spPr>
        <p:txBody>
          <a:bodyPr/>
          <a:lstStyle/>
          <a:p>
            <a:r>
              <a:rPr lang="kk-KZ" dirty="0">
                <a:solidFill>
                  <a:schemeClr val="accent1"/>
                </a:solidFill>
              </a:rPr>
              <a:t>ЕҢБЕГІ АДАЛ</a:t>
            </a:r>
            <a:r>
              <a:rPr lang="en-US" dirty="0">
                <a:solidFill>
                  <a:schemeClr val="accent1"/>
                </a:solidFill>
              </a:rPr>
              <a:t>-</a:t>
            </a:r>
            <a:r>
              <a:rPr lang="kk-KZ" dirty="0">
                <a:solidFill>
                  <a:schemeClr val="accent1"/>
                </a:solidFill>
              </a:rPr>
              <a:t>ЖАС ӨРЕН</a:t>
            </a:r>
            <a:br>
              <a:rPr lang="kk-KZ" dirty="0">
                <a:solidFill>
                  <a:schemeClr val="accent1"/>
                </a:solidFill>
              </a:rPr>
            </a:br>
            <a:r>
              <a:rPr lang="kk-KZ" dirty="0">
                <a:solidFill>
                  <a:schemeClr val="accent1"/>
                </a:solidFill>
              </a:rPr>
              <a:t> МАМАНДЫҚТАР ӘЛЕМІ</a:t>
            </a:r>
            <a:r>
              <a:rPr lang="ru-RU" dirty="0">
                <a:solidFill>
                  <a:schemeClr val="accent1"/>
                </a:solidFill>
              </a:rPr>
              <a:t>/С</a:t>
            </a:r>
            <a:r>
              <a:rPr lang="kk-KZ" dirty="0">
                <a:solidFill>
                  <a:schemeClr val="accent1"/>
                </a:solidFill>
              </a:rPr>
              <a:t>ҰХБАТ</a:t>
            </a:r>
            <a:endParaRPr lang="ru-KZ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C75CA-35D5-7E26-18B6-60DC5889C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3" y="1638300"/>
            <a:ext cx="4521450" cy="75514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05AB0D-BF2E-559F-91F3-92812E85F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529" y="1638299"/>
            <a:ext cx="4545049" cy="75514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042FDF-45A7-433E-0575-6E99F0665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638300"/>
            <a:ext cx="5267159" cy="75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39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7C86B-0721-AFD1-4EC9-1BC84C341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90500"/>
            <a:ext cx="14547040" cy="692497"/>
          </a:xfrm>
        </p:spPr>
        <p:txBody>
          <a:bodyPr/>
          <a:lstStyle/>
          <a:p>
            <a:r>
              <a:rPr lang="kk-KZ" dirty="0">
                <a:solidFill>
                  <a:schemeClr val="accent1"/>
                </a:solidFill>
              </a:rPr>
              <a:t>«МЕНІҢ ОТАНЫМ</a:t>
            </a:r>
            <a:r>
              <a:rPr lang="en-US" dirty="0">
                <a:solidFill>
                  <a:schemeClr val="accent1"/>
                </a:solidFill>
              </a:rPr>
              <a:t>-</a:t>
            </a:r>
            <a:r>
              <a:rPr lang="kk-KZ" dirty="0">
                <a:solidFill>
                  <a:schemeClr val="accent1"/>
                </a:solidFill>
              </a:rPr>
              <a:t>ҚАЗАҚСТАН» көркемсөз сайысы</a:t>
            </a:r>
            <a:endParaRPr lang="ru-KZ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3868AA-AC20-5F08-3818-1C8677D84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30" y="1347820"/>
            <a:ext cx="5562600" cy="62614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20A9EF-8666-4FE6-69B9-9FDDB2928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590" y="1347820"/>
            <a:ext cx="5562600" cy="61236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1F0966-9B19-EAF8-6448-D8A295CAC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47820"/>
            <a:ext cx="5291847" cy="634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05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11874" y="384638"/>
            <a:ext cx="13394726" cy="223073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1" marR="5081" indent="51435" algn="ctr">
              <a:spcBef>
                <a:spcPts val="114"/>
              </a:spcBef>
            </a:pPr>
            <a:r>
              <a:rPr lang="kk-KZ" sz="4800" i="1" spc="-19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Күзгі демалыс кезіндегі қауіпсіздік, жасөспірімдер арасындағы құқықбұзушылықтың алдын алуға арналған профилактикалық іс</a:t>
            </a:r>
            <a:r>
              <a:rPr lang="en-US" sz="4800" i="1" spc="-19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800" i="1" spc="-19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</a:t>
            </a:r>
            <a:endParaRPr sz="4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C9A6CB-63E5-C8BE-B5B3-1CE5D7026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7635" y="0"/>
            <a:ext cx="2267708" cy="22719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CB07DE-25F8-9D79-5FBB-5B8B04544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40" y="2615376"/>
            <a:ext cx="5258480" cy="3929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45709F-D086-29C2-1F80-581398C43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42" y="2615376"/>
            <a:ext cx="5025022" cy="39298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3117F1-2C6F-8230-9A8C-27CB334B6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631" y="2633423"/>
            <a:ext cx="5414858" cy="39298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672AA4-6B66-55F3-DA1C-2CFA100B1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67" y="6769263"/>
            <a:ext cx="7096125" cy="3517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30E22B-BD8D-2213-A106-4CB44FFB62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" y="6699076"/>
            <a:ext cx="4473753" cy="34375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080081C-1D24-4196-C4F9-84FDA23DBD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306" y="6830218"/>
            <a:ext cx="4646694" cy="329798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CD97B7-F3E5-C6BA-A1E5-71727523294B}"/>
              </a:ext>
            </a:extLst>
          </p:cNvPr>
          <p:cNvSpPr txBox="1"/>
          <p:nvPr/>
        </p:nvSpPr>
        <p:spPr>
          <a:xfrm>
            <a:off x="2438400" y="0"/>
            <a:ext cx="14657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/>
                </a:solidFill>
              </a:rPr>
              <a:t>БАСТАУЫШ СЫНЫПТАРДАН РЕСПУБЛИКА КҮНІНЕ АРНАЛҒАН ҚҰТТЫҚТАУ ЧЕЛЛЕНДЖІ </a:t>
            </a:r>
            <a:endParaRPr lang="ru-KZ" sz="4000" dirty="0">
              <a:solidFill>
                <a:schemeClr val="accent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205F77-9C03-044B-559C-CBF14FC04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1323439"/>
            <a:ext cx="4596174" cy="5943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2FC994-CCDB-D90F-6786-B0688F087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1028700"/>
            <a:ext cx="3886200" cy="67733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3EE789-5628-36E0-282D-69C6601184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898" y="4845437"/>
            <a:ext cx="3533253" cy="54415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405CC9-540D-3368-4BA2-BCEDBE38D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23" y="1413300"/>
            <a:ext cx="6254828" cy="34321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C8B66D-E413-8115-2DE6-1647406047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68" y="4845436"/>
            <a:ext cx="3199532" cy="544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79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11AB3-F49D-04F3-3B77-E2CB4CFB5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190500"/>
            <a:ext cx="12261851" cy="692497"/>
          </a:xfrm>
        </p:spPr>
        <p:txBody>
          <a:bodyPr/>
          <a:lstStyle/>
          <a:p>
            <a:r>
              <a:rPr lang="kk-KZ" dirty="0">
                <a:solidFill>
                  <a:schemeClr val="accent1"/>
                </a:solidFill>
              </a:rPr>
              <a:t>ОТБАСЫЛЫҚ ОҚУ</a:t>
            </a:r>
            <a:r>
              <a:rPr lang="en-US" dirty="0">
                <a:solidFill>
                  <a:schemeClr val="accent1"/>
                </a:solidFill>
              </a:rPr>
              <a:t>-</a:t>
            </a:r>
            <a:r>
              <a:rPr lang="kk-KZ" dirty="0">
                <a:solidFill>
                  <a:schemeClr val="accent1"/>
                </a:solidFill>
              </a:rPr>
              <a:t>КҮЗГІ ІС</a:t>
            </a:r>
            <a:r>
              <a:rPr lang="en-US" dirty="0">
                <a:solidFill>
                  <a:schemeClr val="accent1"/>
                </a:solidFill>
              </a:rPr>
              <a:t>-</a:t>
            </a:r>
            <a:r>
              <a:rPr lang="kk-KZ" dirty="0">
                <a:solidFill>
                  <a:schemeClr val="accent1"/>
                </a:solidFill>
              </a:rPr>
              <a:t>ШАРАЛАР</a:t>
            </a:r>
            <a:endParaRPr lang="ru-KZ" dirty="0">
              <a:solidFill>
                <a:schemeClr val="accent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6500DE-E6C9-DBBB-364E-6F16F0FEE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04900"/>
            <a:ext cx="6370179" cy="4257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E861A0-AC45-5891-B026-86B6F7462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04900"/>
            <a:ext cx="6060194" cy="42576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ABF7F0-A919-CC5A-E12D-26097B968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415" y="1089498"/>
            <a:ext cx="4456509" cy="75057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435EFA-487D-B643-0E86-F7C073628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829300"/>
            <a:ext cx="7873016" cy="405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8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AAA6A-BD17-9A34-A046-CFF11ECA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960" y="221808"/>
            <a:ext cx="12261851" cy="692497"/>
          </a:xfrm>
        </p:spPr>
        <p:txBody>
          <a:bodyPr/>
          <a:lstStyle/>
          <a:p>
            <a:r>
              <a:rPr lang="kk-KZ" dirty="0">
                <a:solidFill>
                  <a:schemeClr val="accent1"/>
                </a:solidFill>
              </a:rPr>
              <a:t>КҮЗГІ ІС</a:t>
            </a:r>
            <a:r>
              <a:rPr lang="en-US" dirty="0">
                <a:solidFill>
                  <a:schemeClr val="accent1"/>
                </a:solidFill>
              </a:rPr>
              <a:t>-</a:t>
            </a:r>
            <a:r>
              <a:rPr lang="ru-RU" dirty="0">
                <a:solidFill>
                  <a:schemeClr val="accent1"/>
                </a:solidFill>
              </a:rPr>
              <a:t>ШАРАЛАР/С</a:t>
            </a:r>
            <a:r>
              <a:rPr lang="kk-KZ" dirty="0">
                <a:solidFill>
                  <a:schemeClr val="accent1"/>
                </a:solidFill>
              </a:rPr>
              <a:t>ПОРТ СЕКЦИЯЛАРЫ</a:t>
            </a:r>
            <a:endParaRPr lang="ru-KZ" dirty="0">
              <a:solidFill>
                <a:schemeClr val="accent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CCA0CD-75DA-9390-A333-5898BC9DA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8" y="1126241"/>
            <a:ext cx="7272997" cy="39100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70B8E0-404D-8EA6-B854-C567C2476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728" y="1252132"/>
            <a:ext cx="7934325" cy="39129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304F5-8D1D-F41D-A971-76DB8B417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493953"/>
            <a:ext cx="74771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72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BE02B-58BD-C1B9-DD2B-1DC2CA880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0" y="36479"/>
            <a:ext cx="12261851" cy="692497"/>
          </a:xfrm>
        </p:spPr>
        <p:txBody>
          <a:bodyPr/>
          <a:lstStyle/>
          <a:p>
            <a:r>
              <a:rPr lang="kk-KZ" dirty="0">
                <a:solidFill>
                  <a:schemeClr val="accent1"/>
                </a:solidFill>
              </a:rPr>
              <a:t>ТАҢҒЫ ЖАТТЫҒУ</a:t>
            </a:r>
            <a:r>
              <a:rPr lang="ru-RU" dirty="0">
                <a:solidFill>
                  <a:schemeClr val="accent1"/>
                </a:solidFill>
              </a:rPr>
              <a:t>/</a:t>
            </a:r>
            <a:r>
              <a:rPr lang="kk-KZ" dirty="0">
                <a:solidFill>
                  <a:schemeClr val="accent1"/>
                </a:solidFill>
              </a:rPr>
              <a:t>КҮЗГІ ІС</a:t>
            </a:r>
            <a:r>
              <a:rPr lang="en-US" dirty="0">
                <a:solidFill>
                  <a:schemeClr val="accent1"/>
                </a:solidFill>
              </a:rPr>
              <a:t>-</a:t>
            </a:r>
            <a:r>
              <a:rPr lang="ru-RU" dirty="0">
                <a:solidFill>
                  <a:schemeClr val="accent1"/>
                </a:solidFill>
              </a:rPr>
              <a:t>ШАРА</a:t>
            </a:r>
            <a:endParaRPr lang="ru-KZ" dirty="0">
              <a:solidFill>
                <a:schemeClr val="accent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EB3557-DA41-32FC-E03E-96D11D393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3" y="728976"/>
            <a:ext cx="4197804" cy="762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06123C-EC7F-FC76-3EED-9F4295417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286" y="767887"/>
            <a:ext cx="4472956" cy="76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EA7BF9-945C-B02B-D83A-3CA99094A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601" y="771940"/>
            <a:ext cx="4411579" cy="76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C2A998-89E9-5D65-AF23-86410D79C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727" y="767887"/>
            <a:ext cx="4505325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14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A654A-B130-50AD-F31A-9C61BE16B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38100"/>
            <a:ext cx="12261851" cy="692497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ОТБАСЫЛЫҚ ДӘСТҮРЛЕР КҮНІ</a:t>
            </a:r>
            <a:endParaRPr lang="ru-KZ" dirty="0">
              <a:solidFill>
                <a:schemeClr val="accent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C7B561-7B78-6F61-93F3-FC4893640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52500"/>
            <a:ext cx="4963121" cy="8001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0BBE65-F589-E88B-E781-9FD3EDFB5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109" y="1485900"/>
            <a:ext cx="5257800" cy="65403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738640-BF83-70EA-8815-4AFD7BFD6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277178"/>
            <a:ext cx="5830111" cy="763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1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10DB5F-592A-A7D9-4BE5-6250A31D32FC}"/>
              </a:ext>
            </a:extLst>
          </p:cNvPr>
          <p:cNvSpPr txBox="1"/>
          <p:nvPr/>
        </p:nvSpPr>
        <p:spPr>
          <a:xfrm>
            <a:off x="5715000" y="15402"/>
            <a:ext cx="7239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tx2"/>
                </a:solidFill>
              </a:rPr>
              <a:t>1-</a:t>
            </a:r>
            <a:r>
              <a:rPr lang="kk-KZ" sz="4500" dirty="0">
                <a:solidFill>
                  <a:schemeClr val="tx2"/>
                </a:solidFill>
              </a:rPr>
              <a:t>ҚЫРКҮЙЕК</a:t>
            </a:r>
            <a:r>
              <a:rPr lang="en-US" sz="4500" dirty="0">
                <a:solidFill>
                  <a:schemeClr val="tx2"/>
                </a:solidFill>
              </a:rPr>
              <a:t>-</a:t>
            </a:r>
            <a:r>
              <a:rPr lang="kk-KZ" sz="4500" dirty="0">
                <a:solidFill>
                  <a:schemeClr val="tx2"/>
                </a:solidFill>
              </a:rPr>
              <a:t>БІЛІМ КҮНІ</a:t>
            </a:r>
            <a:endParaRPr lang="ru-KZ" sz="4500" dirty="0">
              <a:solidFill>
                <a:schemeClr val="tx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186324-254B-9934-BF5B-991A6DA36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232"/>
            <a:ext cx="7136231" cy="38242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5DEB07-908E-0653-888D-A8D07CFF4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06" y="2600927"/>
            <a:ext cx="6553200" cy="38981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35F597-6E9E-AC5A-DC39-9F0497F47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215"/>
            <a:ext cx="7456503" cy="39959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180A88-3F08-B091-A5A6-03DE0876B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472" y="6381933"/>
            <a:ext cx="7553527" cy="40027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15A754-FC5A-021F-F826-116E5A409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671" y="696632"/>
            <a:ext cx="6715328" cy="320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24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889B2-55B1-CB08-A58A-99C33104E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2324100"/>
            <a:ext cx="14558800" cy="2819400"/>
          </a:xfrm>
        </p:spPr>
        <p:txBody>
          <a:bodyPr/>
          <a:lstStyle/>
          <a:p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Kazhumykan_tarbie_production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014039-BBAE-5933-7436-2C5EC97C2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5207" y="0"/>
            <a:ext cx="3152793" cy="31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36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B1639B-92A1-FD00-E9A3-04D3D2158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29"/>
            <a:ext cx="1939508" cy="19431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A81652-EF03-E2A1-A9FF-A5DABF84B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0"/>
          <a:stretch/>
        </p:blipFill>
        <p:spPr>
          <a:xfrm>
            <a:off x="376460" y="4346525"/>
            <a:ext cx="7391400" cy="403463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C3B27B-9056-72A8-5242-D3535C4A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t="9007" r="13836" b="4643"/>
          <a:stretch/>
        </p:blipFill>
        <p:spPr>
          <a:xfrm>
            <a:off x="11730260" y="4628387"/>
            <a:ext cx="5980960" cy="45615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0806AB5-89CA-4A66-9506-87F9D06A7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1" r="25641"/>
          <a:stretch/>
        </p:blipFill>
        <p:spPr>
          <a:xfrm>
            <a:off x="7767860" y="1097095"/>
            <a:ext cx="3962400" cy="50482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98A10F-6D23-DC1D-15DB-6C08FB808C44}"/>
              </a:ext>
            </a:extLst>
          </p:cNvPr>
          <p:cNvSpPr txBox="1"/>
          <p:nvPr/>
        </p:nvSpPr>
        <p:spPr>
          <a:xfrm>
            <a:off x="3390900" y="0"/>
            <a:ext cx="12115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 err="1">
                <a:solidFill>
                  <a:schemeClr val="accent1"/>
                </a:solidFill>
              </a:rPr>
              <a:t>Ақындар</a:t>
            </a:r>
            <a:r>
              <a:rPr lang="ru-RU" sz="4000" dirty="0">
                <a:solidFill>
                  <a:schemeClr val="accent1"/>
                </a:solidFill>
              </a:rPr>
              <a:t> айтысы, </a:t>
            </a:r>
            <a:r>
              <a:rPr lang="ru-RU" sz="4000" dirty="0" err="1">
                <a:solidFill>
                  <a:schemeClr val="accent1"/>
                </a:solidFill>
              </a:rPr>
              <a:t>оның</a:t>
            </a:r>
            <a:r>
              <a:rPr lang="ru-RU" sz="4000" dirty="0">
                <a:solidFill>
                  <a:schemeClr val="accent1"/>
                </a:solidFill>
              </a:rPr>
              <a:t> </a:t>
            </a:r>
            <a:r>
              <a:rPr lang="ru-RU" sz="4000" dirty="0" err="1">
                <a:solidFill>
                  <a:schemeClr val="accent1"/>
                </a:solidFill>
              </a:rPr>
              <a:t>ішінде</a:t>
            </a:r>
            <a:r>
              <a:rPr lang="ru-RU" sz="4000" dirty="0">
                <a:solidFill>
                  <a:schemeClr val="accent1"/>
                </a:solidFill>
              </a:rPr>
              <a:t> </a:t>
            </a:r>
            <a:r>
              <a:rPr lang="ru-RU" sz="4000" dirty="0" err="1">
                <a:solidFill>
                  <a:schemeClr val="accent1"/>
                </a:solidFill>
              </a:rPr>
              <a:t>қыз</a:t>
            </a:r>
            <a:r>
              <a:rPr lang="ru-RU" sz="4000" dirty="0">
                <a:solidFill>
                  <a:schemeClr val="accent1"/>
                </a:solidFill>
              </a:rPr>
              <a:t> бен </a:t>
            </a:r>
            <a:r>
              <a:rPr lang="ru-RU" sz="4000" dirty="0" err="1">
                <a:solidFill>
                  <a:schemeClr val="accent1"/>
                </a:solidFill>
              </a:rPr>
              <a:t>жігіт</a:t>
            </a:r>
            <a:r>
              <a:rPr lang="ru-RU" sz="4000" dirty="0">
                <a:solidFill>
                  <a:schemeClr val="accent1"/>
                </a:solidFill>
              </a:rPr>
              <a:t> айтысы</a:t>
            </a:r>
            <a:endParaRPr lang="ru-KZ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-8021" y="6972300"/>
            <a:ext cx="18288000" cy="3314700"/>
            <a:chOff x="0" y="6972675"/>
            <a:chExt cx="18288000" cy="3314700"/>
          </a:xfrm>
        </p:grpSpPr>
        <p:sp>
          <p:nvSpPr>
            <p:cNvPr id="4" name="object 4"/>
            <p:cNvSpPr/>
            <p:nvPr/>
          </p:nvSpPr>
          <p:spPr>
            <a:xfrm>
              <a:off x="0" y="7417329"/>
              <a:ext cx="18288000" cy="2870200"/>
            </a:xfrm>
            <a:custGeom>
              <a:avLst/>
              <a:gdLst/>
              <a:ahLst/>
              <a:cxnLst/>
              <a:rect l="l" t="t" r="r" b="b"/>
              <a:pathLst>
                <a:path w="18288000" h="2870200">
                  <a:moveTo>
                    <a:pt x="18287998" y="2869670"/>
                  </a:moveTo>
                  <a:lnTo>
                    <a:pt x="0" y="2869670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2869670"/>
                  </a:lnTo>
                  <a:close/>
                </a:path>
              </a:pathLst>
            </a:custGeom>
            <a:solidFill>
              <a:srgbClr val="9179D4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972675"/>
              <a:ext cx="5181599" cy="228599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6669927" y="1028911"/>
            <a:ext cx="590549" cy="190500"/>
          </a:xfrm>
          <a:custGeom>
            <a:avLst/>
            <a:gdLst/>
            <a:ahLst/>
            <a:cxnLst/>
            <a:rect l="l" t="t" r="r" b="b"/>
            <a:pathLst>
              <a:path w="590550" h="190500">
                <a:moveTo>
                  <a:pt x="456823" y="190288"/>
                </a:moveTo>
                <a:lnTo>
                  <a:pt x="447576" y="190288"/>
                </a:lnTo>
                <a:lnTo>
                  <a:pt x="442374" y="188034"/>
                </a:lnTo>
                <a:lnTo>
                  <a:pt x="438906" y="182961"/>
                </a:lnTo>
                <a:lnTo>
                  <a:pt x="436296" y="176647"/>
                </a:lnTo>
                <a:lnTo>
                  <a:pt x="436233" y="170069"/>
                </a:lnTo>
                <a:lnTo>
                  <a:pt x="438662" y="164019"/>
                </a:lnTo>
                <a:lnTo>
                  <a:pt x="443530" y="159290"/>
                </a:lnTo>
                <a:lnTo>
                  <a:pt x="515778" y="111946"/>
                </a:lnTo>
                <a:lnTo>
                  <a:pt x="0" y="111946"/>
                </a:lnTo>
                <a:lnTo>
                  <a:pt x="0" y="78130"/>
                </a:lnTo>
                <a:lnTo>
                  <a:pt x="515778" y="78130"/>
                </a:lnTo>
                <a:lnTo>
                  <a:pt x="443530" y="30787"/>
                </a:lnTo>
                <a:lnTo>
                  <a:pt x="438662" y="25820"/>
                </a:lnTo>
                <a:lnTo>
                  <a:pt x="436233" y="19796"/>
                </a:lnTo>
                <a:lnTo>
                  <a:pt x="436296" y="13350"/>
                </a:lnTo>
                <a:lnTo>
                  <a:pt x="438906" y="7115"/>
                </a:lnTo>
                <a:lnTo>
                  <a:pt x="443999" y="2368"/>
                </a:lnTo>
                <a:lnTo>
                  <a:pt x="450177" y="0"/>
                </a:lnTo>
                <a:lnTo>
                  <a:pt x="456787" y="61"/>
                </a:lnTo>
                <a:lnTo>
                  <a:pt x="463181" y="2606"/>
                </a:lnTo>
                <a:lnTo>
                  <a:pt x="582246" y="80948"/>
                </a:lnTo>
                <a:lnTo>
                  <a:pt x="587448" y="84330"/>
                </a:lnTo>
                <a:lnTo>
                  <a:pt x="590338" y="89402"/>
                </a:lnTo>
                <a:lnTo>
                  <a:pt x="590338" y="100674"/>
                </a:lnTo>
                <a:lnTo>
                  <a:pt x="587448" y="105747"/>
                </a:lnTo>
                <a:lnTo>
                  <a:pt x="582824" y="109128"/>
                </a:lnTo>
                <a:lnTo>
                  <a:pt x="463181" y="187470"/>
                </a:lnTo>
                <a:lnTo>
                  <a:pt x="460291" y="189161"/>
                </a:lnTo>
                <a:lnTo>
                  <a:pt x="456823" y="190288"/>
                </a:lnTo>
                <a:close/>
              </a:path>
            </a:pathLst>
          </a:custGeom>
          <a:solidFill>
            <a:srgbClr val="241352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209673" y="7713907"/>
            <a:ext cx="11108055" cy="802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5801"/>
              </a:lnSpc>
              <a:spcBef>
                <a:spcPts val="110"/>
              </a:spcBef>
            </a:pPr>
            <a:r>
              <a:rPr lang="kk-KZ" sz="6000" b="0" spc="-620" dirty="0">
                <a:solidFill>
                  <a:srgbClr val="241352"/>
                </a:solidFill>
                <a:latin typeface="Lucida Sans Unicode"/>
                <a:cs typeface="Lucida Sans Unicode"/>
              </a:rPr>
              <a:t>СЕНБІЛІК</a:t>
            </a:r>
            <a:endParaRPr sz="6000" dirty="0">
              <a:latin typeface="Lucida Sans Unicode"/>
              <a:cs typeface="Lucida Sans Unicode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9583EA-D7D2-E445-7C28-202316063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419" y="79800"/>
            <a:ext cx="2134581" cy="21385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089D3E-0CAB-E9DC-EC72-D9F9D27CB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7" y="79800"/>
            <a:ext cx="5400073" cy="39020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EF6DFF-474C-9CBC-E7F5-05F850C47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061" y="28695"/>
            <a:ext cx="8739734" cy="39759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2C5D3B-1D6D-E4F9-F02D-65B5758DA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77" y="4053669"/>
            <a:ext cx="7009803" cy="328921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84C4664-BC8A-63E3-5688-0F3158012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1" y="4053669"/>
            <a:ext cx="6831647" cy="32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22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6074E-1F85-3D73-371C-FC220E973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54" y="189877"/>
            <a:ext cx="15773400" cy="1384995"/>
          </a:xfrm>
        </p:spPr>
        <p:txBody>
          <a:bodyPr/>
          <a:lstStyle/>
          <a:p>
            <a:pPr algn="ctr"/>
            <a:r>
              <a:rPr lang="kk-KZ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Қыркүйек</a:t>
            </a:r>
            <a:r>
              <a:rPr lang="en-US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Еңбекқорлық және Кәсіби біліктілік айы</a:t>
            </a:r>
            <a:br>
              <a:rPr lang="kk-KZ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Уақытты басқару және өзін</a:t>
            </a:r>
            <a:r>
              <a:rPr lang="en-US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өзі ұйымдастыру</a:t>
            </a:r>
            <a:r>
              <a:rPr lang="en-US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k-KZ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АПҚО</a:t>
            </a:r>
            <a:r>
              <a:rPr lang="en-US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E7A4DA-033E-1DB3-6221-471DB1FBB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47" y="1544793"/>
            <a:ext cx="7060281" cy="39766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2B5576-DB58-7B59-406D-4A02BC84D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" y="1544793"/>
            <a:ext cx="5000648" cy="62700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690DFE-A3DA-DA30-E59A-21846C82B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472" y="1544793"/>
            <a:ext cx="6276549" cy="70866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B3B5D9A-BEDF-CC50-3F7A-97DA4AE611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9" y="5342674"/>
            <a:ext cx="4076963" cy="49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1AE86-D6F3-0F80-2C2D-68DC12DB7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Отбасы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тәрбиенің алтын бесігі» челленджі</a:t>
            </a:r>
            <a:endParaRPr lang="ru-RU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3D0759-3797-F1D5-6495-E52DB1AED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20261"/>
            <a:ext cx="6220047" cy="3657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27DB17-138D-F932-8860-8914B1248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303" y="1126277"/>
            <a:ext cx="3761697" cy="3657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F7167C-5A51-5184-39E4-1BECB426D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811" y="4995849"/>
            <a:ext cx="3428189" cy="52873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4CA6A1-0113-EFC9-898F-9042FF8E6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0"/>
            <a:ext cx="5323240" cy="51396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16A3AC-E88E-B47E-676C-6857F217D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14" y="1333500"/>
            <a:ext cx="3064491" cy="57531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B0B38A-F440-FC83-ACC1-7D9A1FB3F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45" y="3550092"/>
            <a:ext cx="461242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4325600" cy="333873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1" marR="5081" indent="51435" algn="ctr">
              <a:spcBef>
                <a:spcPts val="114"/>
              </a:spcBef>
            </a:pPr>
            <a:r>
              <a:rPr lang="kk-KZ" sz="5400" i="1" spc="-1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Қазан</a:t>
            </a:r>
            <a:r>
              <a:rPr lang="en-US" sz="5400" i="1" spc="-1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5400" i="1" spc="-1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Тәуелсіздік және Отаншылдық айы</a:t>
            </a:r>
            <a:br>
              <a:rPr lang="kk-KZ" sz="5400" i="1" spc="-1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5400" i="1" spc="-1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«Қамқор жобасы» аясында </a:t>
            </a:r>
            <a:br>
              <a:rPr lang="kk-KZ" sz="5400" i="1" spc="-1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5400" i="1" spc="-1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«Қоғамға қызмет ету» волонтерлік қызмет</a:t>
            </a:r>
            <a:br>
              <a:rPr lang="kk-KZ" sz="5400" i="1" spc="-1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C9A6CB-63E5-C8BE-B5B3-1CE5D7026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8196" y="0"/>
            <a:ext cx="2319804" cy="2324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203850"/>
            <a:ext cx="7857066" cy="441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00180"/>
            <a:ext cx="3733799" cy="63057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05400" y="91821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https://www.instagram.com/reel/DAlAGCDtDiK/?igsh=bjZ3ZjY4ZnJlNDBr</a:t>
            </a:r>
            <a:r>
              <a:rPr lang="kk-KZ" dirty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0" y="16722"/>
            <a:ext cx="15127634" cy="1776768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1" marR="5081" indent="1245886" algn="ctr">
              <a:lnSpc>
                <a:spcPts val="4130"/>
              </a:lnSpc>
              <a:spcBef>
                <a:spcPts val="960"/>
              </a:spcBef>
              <a:tabLst>
                <a:tab pos="9721336" algn="l"/>
                <a:tab pos="10196323" algn="l"/>
              </a:tabLst>
            </a:pPr>
            <a:r>
              <a:rPr lang="kk-KZ" sz="5400" dirty="0">
                <a:solidFill>
                  <a:schemeClr val="tx2"/>
                </a:solidFill>
                <a:latin typeface="Blackadder ITC" panose="04020505051007020D02" pitchFamily="82" charset="0"/>
              </a:rPr>
              <a:t>Қарттар күніне орай</a:t>
            </a:r>
            <a:br>
              <a:rPr lang="kk-KZ" sz="5400" dirty="0">
                <a:solidFill>
                  <a:schemeClr val="tx2"/>
                </a:solidFill>
                <a:latin typeface="Blackadder ITC" panose="04020505051007020D02" pitchFamily="82" charset="0"/>
              </a:rPr>
            </a:br>
            <a:r>
              <a:rPr lang="kk-KZ" sz="5400" dirty="0">
                <a:solidFill>
                  <a:schemeClr val="tx2"/>
                </a:solidFill>
                <a:latin typeface="Blackadder ITC" panose="04020505051007020D02" pitchFamily="82" charset="0"/>
              </a:rPr>
              <a:t>Мектеп парламентінен ауыл қарттарына көмек</a:t>
            </a:r>
            <a:endParaRPr sz="5400" dirty="0">
              <a:solidFill>
                <a:schemeClr val="tx2"/>
              </a:solidFill>
              <a:latin typeface="Blackadder ITC" panose="04020505051007020D02" pitchFamily="8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1E0D28-D5FD-8913-CB50-AE4CB35DF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2430" y="120271"/>
            <a:ext cx="3080396" cy="3086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3141"/>
            <a:ext cx="5791200" cy="425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96282"/>
            <a:ext cx="7249004" cy="3952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664" y="5498531"/>
            <a:ext cx="5847871" cy="4319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5770CF-AC02-B747-A98C-7D774E9BF3D5}"/>
              </a:ext>
            </a:extLst>
          </p:cNvPr>
          <p:cNvSpPr txBox="1"/>
          <p:nvPr/>
        </p:nvSpPr>
        <p:spPr>
          <a:xfrm>
            <a:off x="5029200" y="9767051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https://www.instagram.com/reel/DAlq9BKtP-e/?igsh=MW4zd21tY3J6bHNlMA==</a:t>
            </a:r>
            <a:endParaRPr lang="ru-K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7981</TotalTime>
  <Words>379</Words>
  <Application>Microsoft Office PowerPoint</Application>
  <PresentationFormat>Произвольный</PresentationFormat>
  <Paragraphs>43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Blackadder ITC</vt:lpstr>
      <vt:lpstr>Calibri</vt:lpstr>
      <vt:lpstr>Lucida Sans Unicode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СЕНБІЛІК</vt:lpstr>
      <vt:lpstr>Қыркүйек-Еңбекқорлық және Кәсіби біліктілік айы Уақытты басқару және өзін-өзі ұйымдастыру(АПҚО)</vt:lpstr>
      <vt:lpstr>«Отбасы - тәрбиенің алтын бесігі» челленджі</vt:lpstr>
      <vt:lpstr>Қазан-Тәуелсіздік және Отаншылдық айы «Қамқор жобасы» аясында  «Қоғамға қызмет ету» волонтерлік қызмет </vt:lpstr>
      <vt:lpstr>Қарттар күніне орай Мектеп парламентінен ауыл қарттарына көмек</vt:lpstr>
      <vt:lpstr>«Отбасының басты қағидалары және жылы тілектері» тренингі</vt:lpstr>
      <vt:lpstr>Презентация PowerPoint</vt:lpstr>
      <vt:lpstr>Даналық мектебі</vt:lpstr>
      <vt:lpstr>  Мектепшілік іс-шаралар  </vt:lpstr>
      <vt:lpstr>«Күзгі асар»  жәрмеңкесі</vt:lpstr>
      <vt:lpstr>Республика күні мен қарттар күніне арналған іс-шара</vt:lpstr>
      <vt:lpstr>Презентация PowerPoint</vt:lpstr>
      <vt:lpstr>Мектепішілік қыздар жиналысы</vt:lpstr>
      <vt:lpstr>МЕКТЕП ПРЕЗИДЕНТІН САЙЛАУ</vt:lpstr>
      <vt:lpstr>ӘНҰРАН ОРЫНДАУ ЧЕЛЛЕНДЖІ</vt:lpstr>
      <vt:lpstr>Презентация PowerPoint</vt:lpstr>
      <vt:lpstr>Презентация PowerPoint</vt:lpstr>
      <vt:lpstr>ЕҢБЕГІ АДАЛ-ЖАС ӨРЕН  МАМАНДЫҚТАР ӘЛЕМІ/СҰХБАТ</vt:lpstr>
      <vt:lpstr>«МЕНІҢ ОТАНЫМ-ҚАЗАҚСТАН» көркемсөз сайысы</vt:lpstr>
      <vt:lpstr>Күзгі демалыс кезіндегі қауіпсіздік, жасөспірімдер арасындағы құқықбұзушылықтың алдын алуға арналған профилактикалық іс-шара</vt:lpstr>
      <vt:lpstr>Презентация PowerPoint</vt:lpstr>
      <vt:lpstr>ОТБАСЫЛЫҚ ОҚУ-КҮЗГІ ІС-ШАРАЛАР</vt:lpstr>
      <vt:lpstr>КҮЗГІ ІС-ШАРАЛАР/СПОРТ СЕКЦИЯЛАРЫ</vt:lpstr>
      <vt:lpstr>ТАҢҒЫ ЖАТТЫҒУ/КҮЗГІ ІС-ШАРА</vt:lpstr>
      <vt:lpstr>ОТБАСЫЛЫҚ ДӘСТҮРЛЕР КҮНІ</vt:lpstr>
      <vt:lpstr>Kazhumykan_tarbie_production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Good Parent</dc:title>
  <dc:creator>Жансырым Кабижанова</dc:creator>
  <cp:keywords>DAFOJ4X5sqQ,BAErN5OE80Q</cp:keywords>
  <cp:lastModifiedBy>aksana_makina@mail.ru</cp:lastModifiedBy>
  <cp:revision>37</cp:revision>
  <dcterms:created xsi:type="dcterms:W3CDTF">2022-10-06T04:46:29Z</dcterms:created>
  <dcterms:modified xsi:type="dcterms:W3CDTF">2025-01-05T08:47:31Z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2022-10-06T00:00:00Z</vt:filetime>
  </property>
  <property fmtid="{D5CDD505-2E9C-101B-9397-08002B2CF9AE}" pid="3" name="Creator">
    <vt:lpwstr>Canva</vt:lpwstr>
  </property>
  <property fmtid="{D5CDD505-2E9C-101B-9397-08002B2CF9AE}" pid="4" name="LastSaved">
    <vt:filetime>2022-10-06T00:00:00Z</vt:filetime>
  </property>
</Properties>
</file>